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21" r:id="rId1"/>
  </p:sldMasterIdLst>
  <p:notesMasterIdLst>
    <p:notesMasterId r:id="rId13"/>
  </p:notesMasterIdLst>
  <p:handoutMasterIdLst>
    <p:handoutMasterId r:id="rId14"/>
  </p:handoutMasterIdLst>
  <p:sldIdLst>
    <p:sldId id="311" r:id="rId2"/>
    <p:sldId id="419" r:id="rId3"/>
    <p:sldId id="417" r:id="rId4"/>
    <p:sldId id="418" r:id="rId5"/>
    <p:sldId id="326" r:id="rId6"/>
    <p:sldId id="325" r:id="rId7"/>
    <p:sldId id="329" r:id="rId8"/>
    <p:sldId id="377" r:id="rId9"/>
    <p:sldId id="391" r:id="rId10"/>
    <p:sldId id="370" r:id="rId11"/>
    <p:sldId id="321" r:id="rId12"/>
  </p:sldIdLst>
  <p:sldSz cx="9144000" cy="6858000" type="overhead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A50021"/>
    <a:srgbClr val="003366"/>
    <a:srgbClr val="CC6600"/>
    <a:srgbClr val="CCCC00"/>
    <a:srgbClr val="00509C"/>
    <a:srgbClr val="CECF03"/>
    <a:srgbClr val="A9DBFD"/>
    <a:srgbClr val="A0D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98"/>
    <p:restoredTop sz="92500"/>
  </p:normalViewPr>
  <p:slideViewPr>
    <p:cSldViewPr>
      <p:cViewPr>
        <p:scale>
          <a:sx n="110" d="100"/>
          <a:sy n="110" d="100"/>
        </p:scale>
        <p:origin x="1272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04" y="64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36FBC-4905-4342-865D-70D0E9ADFA48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8F8DC29-B75A-D946-8B3E-FE278FBD5903}">
      <dgm:prSet phldrT="[Texte]"/>
      <dgm:spPr/>
      <dgm:t>
        <a:bodyPr/>
        <a:lstStyle/>
        <a:p>
          <a:r>
            <a:rPr kumimoji="0" lang="fr-FR" u="none" strike="noStrike" cap="none" normalizeH="0" baseline="0" dirty="0" smtClean="0">
              <a:ln>
                <a:noFill/>
              </a:ln>
              <a:effectLst/>
            </a:rPr>
            <a:t>Contexte, enjeux et définitions de la QVT</a:t>
          </a:r>
          <a:endParaRPr lang="fr-FR" dirty="0"/>
        </a:p>
      </dgm:t>
    </dgm:pt>
    <dgm:pt modelId="{7A683B4F-AA1A-7942-B3AB-B480854A5704}" type="parTrans" cxnId="{5C79AE05-540A-454F-B3E1-84977C26357C}">
      <dgm:prSet/>
      <dgm:spPr/>
      <dgm:t>
        <a:bodyPr/>
        <a:lstStyle/>
        <a:p>
          <a:endParaRPr lang="fr-FR"/>
        </a:p>
      </dgm:t>
    </dgm:pt>
    <dgm:pt modelId="{B303DC93-DC5B-BF4B-8C77-C90C9F4ACAD2}" type="sibTrans" cxnId="{5C79AE05-540A-454F-B3E1-84977C26357C}">
      <dgm:prSet/>
      <dgm:spPr/>
      <dgm:t>
        <a:bodyPr/>
        <a:lstStyle/>
        <a:p>
          <a:endParaRPr lang="fr-FR"/>
        </a:p>
      </dgm:t>
    </dgm:pt>
    <dgm:pt modelId="{50D76C60-656D-A04F-A4B9-643C67F90D5B}">
      <dgm:prSet phldrT="[Texte]" custT="1"/>
      <dgm:spPr/>
      <dgm:t>
        <a:bodyPr/>
        <a:lstStyle/>
        <a:p>
          <a:r>
            <a:rPr lang="fr-FR" sz="1100" dirty="0" smtClean="0"/>
            <a:t>18 mai 2017</a:t>
          </a:r>
          <a:endParaRPr lang="fr-FR" sz="1100" dirty="0"/>
        </a:p>
      </dgm:t>
    </dgm:pt>
    <dgm:pt modelId="{971C8000-FA81-C747-94EA-CB7D5A9FDF67}" type="parTrans" cxnId="{A5BBA254-7267-C046-9732-7DC659D4E890}">
      <dgm:prSet/>
      <dgm:spPr/>
      <dgm:t>
        <a:bodyPr/>
        <a:lstStyle/>
        <a:p>
          <a:endParaRPr lang="fr-FR"/>
        </a:p>
      </dgm:t>
    </dgm:pt>
    <dgm:pt modelId="{9B974374-95DE-BF4E-B4C3-2A3B2E2E51C5}" type="sibTrans" cxnId="{A5BBA254-7267-C046-9732-7DC659D4E890}">
      <dgm:prSet/>
      <dgm:spPr/>
      <dgm:t>
        <a:bodyPr/>
        <a:lstStyle/>
        <a:p>
          <a:endParaRPr lang="fr-FR"/>
        </a:p>
      </dgm:t>
    </dgm:pt>
    <dgm:pt modelId="{C51BE0E7-26FC-954D-B89A-C684A099954B}">
      <dgm:prSet phldrT="[Texte]"/>
      <dgm:spPr/>
      <dgm:t>
        <a:bodyPr/>
        <a:lstStyle/>
        <a:p>
          <a:r>
            <a:rPr kumimoji="0" lang="fr-FR" u="none" strike="noStrike" cap="none" normalizeH="0" baseline="0" dirty="0" smtClean="0">
              <a:ln>
                <a:noFill/>
              </a:ln>
              <a:effectLst/>
            </a:rPr>
            <a:t>Les outils d</a:t>
          </a:r>
          <a:r>
            <a:rPr kumimoji="0" lang="ja-JP" altLang="fr-FR" u="none" strike="noStrike" cap="none" normalizeH="0" baseline="0" dirty="0" smtClean="0">
              <a:ln>
                <a:noFill/>
              </a:ln>
              <a:effectLst/>
            </a:rPr>
            <a:t>’</a:t>
          </a:r>
          <a:r>
            <a:rPr kumimoji="0" lang="fr-FR" u="none" strike="noStrike" cap="none" normalizeH="0" baseline="0" dirty="0" smtClean="0">
              <a:ln>
                <a:noFill/>
              </a:ln>
              <a:effectLst/>
            </a:rPr>
            <a:t>analyse de l</a:t>
          </a:r>
          <a:r>
            <a:rPr kumimoji="0" lang="ja-JP" altLang="fr-FR" u="none" strike="noStrike" cap="none" normalizeH="0" baseline="0" dirty="0" smtClean="0">
              <a:ln>
                <a:noFill/>
              </a:ln>
              <a:effectLst/>
            </a:rPr>
            <a:t>’</a:t>
          </a:r>
          <a:r>
            <a:rPr kumimoji="0" lang="fr-FR" u="none" strike="noStrike" cap="none" normalizeH="0" baseline="0" dirty="0" smtClean="0">
              <a:ln>
                <a:noFill/>
              </a:ln>
              <a:effectLst/>
            </a:rPr>
            <a:t>existant dans une démarche QVT</a:t>
          </a:r>
          <a:endParaRPr lang="fr-FR" dirty="0"/>
        </a:p>
      </dgm:t>
    </dgm:pt>
    <dgm:pt modelId="{889B6C96-B116-BF4F-9633-67A46E7EA8FA}" type="parTrans" cxnId="{CFFCC258-0E5D-6D41-B10B-820AC4E015D6}">
      <dgm:prSet/>
      <dgm:spPr/>
      <dgm:t>
        <a:bodyPr/>
        <a:lstStyle/>
        <a:p>
          <a:endParaRPr lang="fr-FR"/>
        </a:p>
      </dgm:t>
    </dgm:pt>
    <dgm:pt modelId="{5D58D60E-851C-874D-8390-0524D1302E72}" type="sibTrans" cxnId="{CFFCC258-0E5D-6D41-B10B-820AC4E015D6}">
      <dgm:prSet/>
      <dgm:spPr/>
      <dgm:t>
        <a:bodyPr/>
        <a:lstStyle/>
        <a:p>
          <a:endParaRPr lang="fr-FR"/>
        </a:p>
      </dgm:t>
    </dgm:pt>
    <dgm:pt modelId="{3693C100-55D2-5C44-BD35-6197355CA0C4}">
      <dgm:prSet phldrT="[Texte]" custT="1"/>
      <dgm:spPr/>
      <dgm:t>
        <a:bodyPr/>
        <a:lstStyle/>
        <a:p>
          <a:r>
            <a:rPr lang="fr-FR" sz="1100" dirty="0" smtClean="0"/>
            <a:t>27 juin 2017</a:t>
          </a:r>
          <a:endParaRPr lang="fr-FR" sz="1100" dirty="0"/>
        </a:p>
      </dgm:t>
    </dgm:pt>
    <dgm:pt modelId="{EA4547CB-253C-9C45-92CA-50F33FA6DE0A}" type="parTrans" cxnId="{F6638962-D247-6D45-BA9D-567CC8B52B29}">
      <dgm:prSet/>
      <dgm:spPr/>
      <dgm:t>
        <a:bodyPr/>
        <a:lstStyle/>
        <a:p>
          <a:endParaRPr lang="fr-FR"/>
        </a:p>
      </dgm:t>
    </dgm:pt>
    <dgm:pt modelId="{E24ACA4F-DFBE-FD43-9063-CB01C08635A5}" type="sibTrans" cxnId="{F6638962-D247-6D45-BA9D-567CC8B52B29}">
      <dgm:prSet/>
      <dgm:spPr/>
      <dgm:t>
        <a:bodyPr/>
        <a:lstStyle/>
        <a:p>
          <a:endParaRPr lang="fr-FR"/>
        </a:p>
      </dgm:t>
    </dgm:pt>
    <dgm:pt modelId="{54FC07DD-37BE-9647-8891-1396E0A6783D}">
      <dgm:prSet phldrT="[Texte]"/>
      <dgm:spPr/>
      <dgm:t>
        <a:bodyPr/>
        <a:lstStyle/>
        <a:p>
          <a:r>
            <a:rPr kumimoji="0" lang="fr-FR" u="none" strike="noStrike" cap="none" normalizeH="0" baseline="0" dirty="0" smtClean="0">
              <a:ln>
                <a:noFill/>
              </a:ln>
              <a:effectLst/>
            </a:rPr>
            <a:t>L</a:t>
          </a:r>
          <a:r>
            <a:rPr kumimoji="0" lang="ja-JP" altLang="fr-FR" u="none" strike="noStrike" cap="none" normalizeH="0" baseline="0" dirty="0" smtClean="0">
              <a:ln>
                <a:noFill/>
              </a:ln>
              <a:effectLst/>
            </a:rPr>
            <a:t>’</a:t>
          </a:r>
          <a:r>
            <a:rPr kumimoji="0" lang="fr-FR" u="none" strike="noStrike" cap="none" normalizeH="0" baseline="0" dirty="0" smtClean="0">
              <a:ln>
                <a:noFill/>
              </a:ln>
              <a:effectLst/>
            </a:rPr>
            <a:t>expérimentation et l</a:t>
          </a:r>
          <a:r>
            <a:rPr kumimoji="0" lang="ja-JP" altLang="fr-FR" u="none" strike="noStrike" cap="none" normalizeH="0" baseline="0" dirty="0" smtClean="0">
              <a:ln>
                <a:noFill/>
              </a:ln>
              <a:effectLst/>
            </a:rPr>
            <a:t>’</a:t>
          </a:r>
          <a:r>
            <a:rPr kumimoji="0" lang="fr-FR" u="none" strike="noStrike" cap="none" normalizeH="0" baseline="0" dirty="0" smtClean="0">
              <a:ln>
                <a:noFill/>
              </a:ln>
              <a:effectLst/>
            </a:rPr>
            <a:t>évaluation d</a:t>
          </a:r>
          <a:r>
            <a:rPr kumimoji="0" lang="ja-JP" altLang="fr-FR" u="none" strike="noStrike" cap="none" normalizeH="0" baseline="0" dirty="0" smtClean="0">
              <a:ln>
                <a:noFill/>
              </a:ln>
              <a:effectLst/>
            </a:rPr>
            <a:t>’</a:t>
          </a:r>
          <a:r>
            <a:rPr kumimoji="0" lang="fr-FR" u="none" strike="noStrike" cap="none" normalizeH="0" baseline="0" dirty="0" smtClean="0">
              <a:ln>
                <a:noFill/>
              </a:ln>
              <a:effectLst/>
            </a:rPr>
            <a:t>une démarche QVT </a:t>
          </a:r>
          <a:endParaRPr lang="fr-FR" dirty="0"/>
        </a:p>
      </dgm:t>
    </dgm:pt>
    <dgm:pt modelId="{04C3140C-13E0-064B-A69E-6599355F1329}" type="parTrans" cxnId="{B884A1DC-02D4-F84B-AC8E-D04D0EA3B164}">
      <dgm:prSet/>
      <dgm:spPr/>
      <dgm:t>
        <a:bodyPr/>
        <a:lstStyle/>
        <a:p>
          <a:endParaRPr lang="fr-FR"/>
        </a:p>
      </dgm:t>
    </dgm:pt>
    <dgm:pt modelId="{E037E8E1-A2D0-CD4F-90A2-5EBD09C34EE3}" type="sibTrans" cxnId="{B884A1DC-02D4-F84B-AC8E-D04D0EA3B164}">
      <dgm:prSet/>
      <dgm:spPr/>
      <dgm:t>
        <a:bodyPr/>
        <a:lstStyle/>
        <a:p>
          <a:endParaRPr lang="fr-FR"/>
        </a:p>
      </dgm:t>
    </dgm:pt>
    <dgm:pt modelId="{A52E8635-C208-EB43-8819-00DEAADCA55B}">
      <dgm:prSet phldrT="[Texte]" custT="1"/>
      <dgm:spPr/>
      <dgm:t>
        <a:bodyPr/>
        <a:lstStyle/>
        <a:p>
          <a:r>
            <a:rPr lang="fr-FR" sz="1100" dirty="0" smtClean="0"/>
            <a:t>20 février 2018</a:t>
          </a:r>
          <a:endParaRPr lang="fr-FR" sz="1100" dirty="0"/>
        </a:p>
      </dgm:t>
    </dgm:pt>
    <dgm:pt modelId="{CA1532BE-A547-EB4D-B393-2775706CC982}" type="parTrans" cxnId="{3BC1AB6B-8376-F248-B75D-971D828B1A2E}">
      <dgm:prSet/>
      <dgm:spPr/>
      <dgm:t>
        <a:bodyPr/>
        <a:lstStyle/>
        <a:p>
          <a:endParaRPr lang="fr-FR"/>
        </a:p>
      </dgm:t>
    </dgm:pt>
    <dgm:pt modelId="{94F50DB9-7141-B146-BE1C-181C29A0A23E}" type="sibTrans" cxnId="{3BC1AB6B-8376-F248-B75D-971D828B1A2E}">
      <dgm:prSet/>
      <dgm:spPr/>
      <dgm:t>
        <a:bodyPr/>
        <a:lstStyle/>
        <a:p>
          <a:endParaRPr lang="fr-FR"/>
        </a:p>
      </dgm:t>
    </dgm:pt>
    <dgm:pt modelId="{42E8CE72-2379-0649-B607-13421FFE9973}">
      <dgm:prSet phldrT="[Texte]"/>
      <dgm:spPr/>
      <dgm:t>
        <a:bodyPr/>
        <a:lstStyle/>
        <a:p>
          <a:r>
            <a:rPr kumimoji="0" lang="fr-FR" u="none" strike="noStrike" cap="none" normalizeH="0" baseline="0" dirty="0" smtClean="0">
              <a:ln>
                <a:noFill/>
              </a:ln>
              <a:effectLst/>
            </a:rPr>
            <a:t>Suivre et déployer les enseignements de vos expérimentations</a:t>
          </a:r>
          <a:endParaRPr lang="fr-FR" dirty="0"/>
        </a:p>
      </dgm:t>
    </dgm:pt>
    <dgm:pt modelId="{6FE8A4CC-6D73-8A4F-9146-5988FD9823A8}" type="parTrans" cxnId="{1122B03C-A18D-D04D-AB31-8383DDB03E50}">
      <dgm:prSet/>
      <dgm:spPr/>
      <dgm:t>
        <a:bodyPr/>
        <a:lstStyle/>
        <a:p>
          <a:endParaRPr lang="fr-FR"/>
        </a:p>
      </dgm:t>
    </dgm:pt>
    <dgm:pt modelId="{A4789E7C-F280-764A-B772-09D9577D4D49}" type="sibTrans" cxnId="{1122B03C-A18D-D04D-AB31-8383DDB03E50}">
      <dgm:prSet/>
      <dgm:spPr/>
      <dgm:t>
        <a:bodyPr/>
        <a:lstStyle/>
        <a:p>
          <a:endParaRPr lang="fr-FR"/>
        </a:p>
      </dgm:t>
    </dgm:pt>
    <dgm:pt modelId="{08A70567-0E2F-FF42-B09A-D43889ABE39D}">
      <dgm:prSet phldrT="[Texte]"/>
      <dgm:spPr/>
      <dgm:t>
        <a:bodyPr/>
        <a:lstStyle/>
        <a:p>
          <a:r>
            <a:rPr kumimoji="0" lang="fr-FR" u="none" strike="noStrike" cap="none" normalizeH="0" baseline="0" dirty="0" smtClean="0">
              <a:ln>
                <a:noFill/>
              </a:ln>
              <a:effectLst/>
            </a:rPr>
            <a:t>Approfondissement en collectif des projets de chaque établissement</a:t>
          </a:r>
          <a:endParaRPr lang="fr-FR" dirty="0"/>
        </a:p>
      </dgm:t>
    </dgm:pt>
    <dgm:pt modelId="{B21716E6-01F3-DD49-B730-B969E01A10D2}" type="parTrans" cxnId="{55D9F915-D801-024F-A508-CB727B80A6C4}">
      <dgm:prSet/>
      <dgm:spPr/>
      <dgm:t>
        <a:bodyPr/>
        <a:lstStyle/>
        <a:p>
          <a:endParaRPr lang="fr-FR"/>
        </a:p>
      </dgm:t>
    </dgm:pt>
    <dgm:pt modelId="{FD97688D-1227-524F-9646-C9B2477C799A}" type="sibTrans" cxnId="{55D9F915-D801-024F-A508-CB727B80A6C4}">
      <dgm:prSet/>
      <dgm:spPr/>
      <dgm:t>
        <a:bodyPr/>
        <a:lstStyle/>
        <a:p>
          <a:endParaRPr lang="fr-FR"/>
        </a:p>
      </dgm:t>
    </dgm:pt>
    <dgm:pt modelId="{75F4B3B3-2479-F24E-9642-C357BEDA9890}">
      <dgm:prSet phldrT="[Texte]" custT="1"/>
      <dgm:spPr/>
      <dgm:t>
        <a:bodyPr/>
        <a:lstStyle/>
        <a:p>
          <a:r>
            <a:rPr lang="fr-FR" sz="1100" dirty="0" smtClean="0"/>
            <a:t>23 novembre 2017</a:t>
          </a:r>
          <a:endParaRPr lang="fr-FR" sz="1100" dirty="0"/>
        </a:p>
      </dgm:t>
    </dgm:pt>
    <dgm:pt modelId="{2E6AC474-BE38-F441-9B43-FBB5AE83F91C}" type="parTrans" cxnId="{55D69E4A-DC68-6848-87C3-A0E1BC586B8E}">
      <dgm:prSet/>
      <dgm:spPr/>
      <dgm:t>
        <a:bodyPr/>
        <a:lstStyle/>
        <a:p>
          <a:endParaRPr lang="fr-FR"/>
        </a:p>
      </dgm:t>
    </dgm:pt>
    <dgm:pt modelId="{C8EF703D-42E7-9148-8475-996CA4EB9E99}" type="sibTrans" cxnId="{55D69E4A-DC68-6848-87C3-A0E1BC586B8E}">
      <dgm:prSet/>
      <dgm:spPr/>
      <dgm:t>
        <a:bodyPr/>
        <a:lstStyle/>
        <a:p>
          <a:endParaRPr lang="fr-FR"/>
        </a:p>
      </dgm:t>
    </dgm:pt>
    <dgm:pt modelId="{E7353C27-55A4-D941-8064-2E29135147E8}">
      <dgm:prSet phldrT="[Texte]" custT="1"/>
      <dgm:spPr/>
      <dgm:t>
        <a:bodyPr/>
        <a:lstStyle/>
        <a:p>
          <a:r>
            <a:rPr lang="fr-FR" sz="1100" dirty="0" smtClean="0"/>
            <a:t>26 septembre 2017</a:t>
          </a:r>
          <a:endParaRPr lang="fr-FR" sz="1100" dirty="0"/>
        </a:p>
      </dgm:t>
    </dgm:pt>
    <dgm:pt modelId="{1CAEF0C8-82D4-0646-BE8D-4F7A2F28E9ED}" type="parTrans" cxnId="{C3BD963E-A804-0840-A8E2-A30039AD1AEA}">
      <dgm:prSet/>
      <dgm:spPr/>
      <dgm:t>
        <a:bodyPr/>
        <a:lstStyle/>
        <a:p>
          <a:endParaRPr lang="fr-FR"/>
        </a:p>
      </dgm:t>
    </dgm:pt>
    <dgm:pt modelId="{80153E8C-BED3-9E4A-8910-EA753FF0EC59}" type="sibTrans" cxnId="{C3BD963E-A804-0840-A8E2-A30039AD1AEA}">
      <dgm:prSet/>
      <dgm:spPr/>
      <dgm:t>
        <a:bodyPr/>
        <a:lstStyle/>
        <a:p>
          <a:endParaRPr lang="fr-FR"/>
        </a:p>
      </dgm:t>
    </dgm:pt>
    <dgm:pt modelId="{540F9071-3018-D742-AD2F-F6C4C5A4568F}" type="pres">
      <dgm:prSet presAssocID="{36F36FBC-4905-4342-865D-70D0E9ADFA4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687D96A-795B-5F44-932B-934C71506635}" type="pres">
      <dgm:prSet presAssocID="{E8F8DC29-B75A-D946-8B3E-FE278FBD5903}" presName="composite" presStyleCnt="0"/>
      <dgm:spPr/>
    </dgm:pt>
    <dgm:pt modelId="{B4541F61-0379-EE42-8085-C9643D75FDCB}" type="pres">
      <dgm:prSet presAssocID="{E8F8DC29-B75A-D946-8B3E-FE278FBD5903}" presName="bentUpArrow1" presStyleLbl="alignImgPlace1" presStyleIdx="0" presStyleCnt="4" custScaleY="46247" custLinFactNeighborY="-39238"/>
      <dgm:spPr/>
    </dgm:pt>
    <dgm:pt modelId="{FA71004F-2C4D-744F-9B11-22DC2BF16695}" type="pres">
      <dgm:prSet presAssocID="{E8F8DC29-B75A-D946-8B3E-FE278FBD5903}" presName="ParentText" presStyleLbl="node1" presStyleIdx="0" presStyleCnt="5" custScaleY="613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2C1F8C-F958-1640-88A4-6615CDD7D884}" type="pres">
      <dgm:prSet presAssocID="{E8F8DC29-B75A-D946-8B3E-FE278FBD5903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73EA03-169D-6341-91E4-062D07FE0B8C}" type="pres">
      <dgm:prSet presAssocID="{B303DC93-DC5B-BF4B-8C77-C90C9F4ACAD2}" presName="sibTrans" presStyleCnt="0"/>
      <dgm:spPr/>
    </dgm:pt>
    <dgm:pt modelId="{40E5860E-464D-C242-B870-996C5332265B}" type="pres">
      <dgm:prSet presAssocID="{C51BE0E7-26FC-954D-B89A-C684A099954B}" presName="composite" presStyleCnt="0"/>
      <dgm:spPr/>
    </dgm:pt>
    <dgm:pt modelId="{2E63BF67-611E-C44A-B160-46F92A3B1284}" type="pres">
      <dgm:prSet presAssocID="{C51BE0E7-26FC-954D-B89A-C684A099954B}" presName="bentUpArrow1" presStyleLbl="alignImgPlace1" presStyleIdx="1" presStyleCnt="4" custScaleY="46761" custLinFactNeighborY="-31855"/>
      <dgm:spPr/>
    </dgm:pt>
    <dgm:pt modelId="{46DDBBAF-A584-FC49-B446-A72FF5DFD3E6}" type="pres">
      <dgm:prSet presAssocID="{C51BE0E7-26FC-954D-B89A-C684A099954B}" presName="ParentText" presStyleLbl="node1" presStyleIdx="1" presStyleCnt="5" custScaleY="487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39CA79-E11E-F844-9959-8AC766A91D61}" type="pres">
      <dgm:prSet presAssocID="{C51BE0E7-26FC-954D-B89A-C684A099954B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BAE5C1-FD25-8543-AE53-FF052FDAA9E6}" type="pres">
      <dgm:prSet presAssocID="{5D58D60E-851C-874D-8390-0524D1302E72}" presName="sibTrans" presStyleCnt="0"/>
      <dgm:spPr/>
    </dgm:pt>
    <dgm:pt modelId="{75938AC3-69E3-384B-B325-5860AF57719C}" type="pres">
      <dgm:prSet presAssocID="{54FC07DD-37BE-9647-8891-1396E0A6783D}" presName="composite" presStyleCnt="0"/>
      <dgm:spPr/>
    </dgm:pt>
    <dgm:pt modelId="{4A032132-7FA4-FB45-8524-FD474171799A}" type="pres">
      <dgm:prSet presAssocID="{54FC07DD-37BE-9647-8891-1396E0A6783D}" presName="bentUpArrow1" presStyleLbl="alignImgPlace1" presStyleIdx="2" presStyleCnt="4" custScaleY="46120" custLinFactNeighborY="-21206"/>
      <dgm:spPr/>
    </dgm:pt>
    <dgm:pt modelId="{5A51E373-A65F-D944-8516-AFAD2161B54E}" type="pres">
      <dgm:prSet presAssocID="{54FC07DD-37BE-9647-8891-1396E0A6783D}" presName="ParentText" presStyleLbl="node1" presStyleIdx="2" presStyleCnt="5" custScaleY="522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6D6272-BA75-AD4D-AFEB-C8F7C6A1C044}" type="pres">
      <dgm:prSet presAssocID="{54FC07DD-37BE-9647-8891-1396E0A6783D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420172-27F8-7349-A78D-98A6640AF20C}" type="pres">
      <dgm:prSet presAssocID="{E037E8E1-A2D0-CD4F-90A2-5EBD09C34EE3}" presName="sibTrans" presStyleCnt="0"/>
      <dgm:spPr/>
    </dgm:pt>
    <dgm:pt modelId="{15CD7B7F-4920-F441-9B47-BCC2AE3358EB}" type="pres">
      <dgm:prSet presAssocID="{08A70567-0E2F-FF42-B09A-D43889ABE39D}" presName="composite" presStyleCnt="0"/>
      <dgm:spPr/>
    </dgm:pt>
    <dgm:pt modelId="{C4C13029-8F4E-7244-9692-8233BBDB778B}" type="pres">
      <dgm:prSet presAssocID="{08A70567-0E2F-FF42-B09A-D43889ABE39D}" presName="bentUpArrow1" presStyleLbl="alignImgPlace1" presStyleIdx="3" presStyleCnt="4" custScaleY="50147" custLinFactNeighborY="-27897"/>
      <dgm:spPr/>
    </dgm:pt>
    <dgm:pt modelId="{DA190300-4839-7545-A97B-6C40652CD4C5}" type="pres">
      <dgm:prSet presAssocID="{08A70567-0E2F-FF42-B09A-D43889ABE39D}" presName="ParentText" presStyleLbl="node1" presStyleIdx="3" presStyleCnt="5" custScaleY="534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0C57B6-2EDC-F248-8429-9CD9BCDE9A92}" type="pres">
      <dgm:prSet presAssocID="{08A70567-0E2F-FF42-B09A-D43889ABE39D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34DDAE-8518-F54A-8E82-FD75D215CCA8}" type="pres">
      <dgm:prSet presAssocID="{FD97688D-1227-524F-9646-C9B2477C799A}" presName="sibTrans" presStyleCnt="0"/>
      <dgm:spPr/>
    </dgm:pt>
    <dgm:pt modelId="{4C1150C9-882B-DA43-AD2A-25A6BD24A729}" type="pres">
      <dgm:prSet presAssocID="{42E8CE72-2379-0649-B607-13421FFE9973}" presName="composite" presStyleCnt="0"/>
      <dgm:spPr/>
    </dgm:pt>
    <dgm:pt modelId="{C30FB0F8-6E33-B440-BC00-FAA23E021623}" type="pres">
      <dgm:prSet presAssocID="{42E8CE72-2379-0649-B607-13421FFE9973}" presName="ParentText" presStyleLbl="node1" presStyleIdx="4" presStyleCnt="5" custScaleY="557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2692B5-CC0F-DA46-A4BA-6210FC7C082D}" type="pres">
      <dgm:prSet presAssocID="{42E8CE72-2379-0649-B607-13421FFE9973}" presName="FinalChild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3BD963E-A804-0840-A8E2-A30039AD1AEA}" srcId="{54FC07DD-37BE-9647-8891-1396E0A6783D}" destId="{E7353C27-55A4-D941-8064-2E29135147E8}" srcOrd="0" destOrd="0" parTransId="{1CAEF0C8-82D4-0646-BE8D-4F7A2F28E9ED}" sibTransId="{80153E8C-BED3-9E4A-8910-EA753FF0EC59}"/>
    <dgm:cxn modelId="{4A8C6B42-7C35-DA44-B401-52E1E19CBF5F}" type="presOf" srcId="{E7353C27-55A4-D941-8064-2E29135147E8}" destId="{576D6272-BA75-AD4D-AFEB-C8F7C6A1C044}" srcOrd="0" destOrd="0" presId="urn:microsoft.com/office/officeart/2005/8/layout/StepDownProcess"/>
    <dgm:cxn modelId="{B3EFF332-8A5C-9F44-AC04-B7F0D86585C8}" type="presOf" srcId="{75F4B3B3-2479-F24E-9642-C357BEDA9890}" destId="{340C57B6-2EDC-F248-8429-9CD9BCDE9A92}" srcOrd="0" destOrd="0" presId="urn:microsoft.com/office/officeart/2005/8/layout/StepDownProcess"/>
    <dgm:cxn modelId="{55D69E4A-DC68-6848-87C3-A0E1BC586B8E}" srcId="{08A70567-0E2F-FF42-B09A-D43889ABE39D}" destId="{75F4B3B3-2479-F24E-9642-C357BEDA9890}" srcOrd="0" destOrd="0" parTransId="{2E6AC474-BE38-F441-9B43-FBB5AE83F91C}" sibTransId="{C8EF703D-42E7-9148-8475-996CA4EB9E99}"/>
    <dgm:cxn modelId="{FDEBD87F-3293-C448-91C7-01574C0D382E}" type="presOf" srcId="{50D76C60-656D-A04F-A4B9-643C67F90D5B}" destId="{F12C1F8C-F958-1640-88A4-6615CDD7D884}" srcOrd="0" destOrd="0" presId="urn:microsoft.com/office/officeart/2005/8/layout/StepDownProcess"/>
    <dgm:cxn modelId="{AD55CBF1-5174-9943-9B17-54BA80E8E8C9}" type="presOf" srcId="{C51BE0E7-26FC-954D-B89A-C684A099954B}" destId="{46DDBBAF-A584-FC49-B446-A72FF5DFD3E6}" srcOrd="0" destOrd="0" presId="urn:microsoft.com/office/officeart/2005/8/layout/StepDownProcess"/>
    <dgm:cxn modelId="{2FC5A4A8-1166-1148-93A4-35934F872070}" type="presOf" srcId="{08A70567-0E2F-FF42-B09A-D43889ABE39D}" destId="{DA190300-4839-7545-A97B-6C40652CD4C5}" srcOrd="0" destOrd="0" presId="urn:microsoft.com/office/officeart/2005/8/layout/StepDownProcess"/>
    <dgm:cxn modelId="{3BC1AB6B-8376-F248-B75D-971D828B1A2E}" srcId="{42E8CE72-2379-0649-B607-13421FFE9973}" destId="{A52E8635-C208-EB43-8819-00DEAADCA55B}" srcOrd="0" destOrd="0" parTransId="{CA1532BE-A547-EB4D-B393-2775706CC982}" sibTransId="{94F50DB9-7141-B146-BE1C-181C29A0A23E}"/>
    <dgm:cxn modelId="{CFFCC258-0E5D-6D41-B10B-820AC4E015D6}" srcId="{36F36FBC-4905-4342-865D-70D0E9ADFA48}" destId="{C51BE0E7-26FC-954D-B89A-C684A099954B}" srcOrd="1" destOrd="0" parTransId="{889B6C96-B116-BF4F-9633-67A46E7EA8FA}" sibTransId="{5D58D60E-851C-874D-8390-0524D1302E72}"/>
    <dgm:cxn modelId="{F6638962-D247-6D45-BA9D-567CC8B52B29}" srcId="{C51BE0E7-26FC-954D-B89A-C684A099954B}" destId="{3693C100-55D2-5C44-BD35-6197355CA0C4}" srcOrd="0" destOrd="0" parTransId="{EA4547CB-253C-9C45-92CA-50F33FA6DE0A}" sibTransId="{E24ACA4F-DFBE-FD43-9063-CB01C08635A5}"/>
    <dgm:cxn modelId="{B884A1DC-02D4-F84B-AC8E-D04D0EA3B164}" srcId="{36F36FBC-4905-4342-865D-70D0E9ADFA48}" destId="{54FC07DD-37BE-9647-8891-1396E0A6783D}" srcOrd="2" destOrd="0" parTransId="{04C3140C-13E0-064B-A69E-6599355F1329}" sibTransId="{E037E8E1-A2D0-CD4F-90A2-5EBD09C34EE3}"/>
    <dgm:cxn modelId="{75F08A9E-3F41-314E-87EE-A5F314F9152C}" type="presOf" srcId="{3693C100-55D2-5C44-BD35-6197355CA0C4}" destId="{5839CA79-E11E-F844-9959-8AC766A91D61}" srcOrd="0" destOrd="0" presId="urn:microsoft.com/office/officeart/2005/8/layout/StepDownProcess"/>
    <dgm:cxn modelId="{54702C2B-41F5-DD47-8703-EAF673BAF48D}" type="presOf" srcId="{42E8CE72-2379-0649-B607-13421FFE9973}" destId="{C30FB0F8-6E33-B440-BC00-FAA23E021623}" srcOrd="0" destOrd="0" presId="urn:microsoft.com/office/officeart/2005/8/layout/StepDownProcess"/>
    <dgm:cxn modelId="{CE3EBF4A-5FF5-E94E-9CD2-4058C75F8E3E}" type="presOf" srcId="{E8F8DC29-B75A-D946-8B3E-FE278FBD5903}" destId="{FA71004F-2C4D-744F-9B11-22DC2BF16695}" srcOrd="0" destOrd="0" presId="urn:microsoft.com/office/officeart/2005/8/layout/StepDownProcess"/>
    <dgm:cxn modelId="{55D9F915-D801-024F-A508-CB727B80A6C4}" srcId="{36F36FBC-4905-4342-865D-70D0E9ADFA48}" destId="{08A70567-0E2F-FF42-B09A-D43889ABE39D}" srcOrd="3" destOrd="0" parTransId="{B21716E6-01F3-DD49-B730-B969E01A10D2}" sibTransId="{FD97688D-1227-524F-9646-C9B2477C799A}"/>
    <dgm:cxn modelId="{5C79AE05-540A-454F-B3E1-84977C26357C}" srcId="{36F36FBC-4905-4342-865D-70D0E9ADFA48}" destId="{E8F8DC29-B75A-D946-8B3E-FE278FBD5903}" srcOrd="0" destOrd="0" parTransId="{7A683B4F-AA1A-7942-B3AB-B480854A5704}" sibTransId="{B303DC93-DC5B-BF4B-8C77-C90C9F4ACAD2}"/>
    <dgm:cxn modelId="{1122B03C-A18D-D04D-AB31-8383DDB03E50}" srcId="{36F36FBC-4905-4342-865D-70D0E9ADFA48}" destId="{42E8CE72-2379-0649-B607-13421FFE9973}" srcOrd="4" destOrd="0" parTransId="{6FE8A4CC-6D73-8A4F-9146-5988FD9823A8}" sibTransId="{A4789E7C-F280-764A-B772-09D9577D4D49}"/>
    <dgm:cxn modelId="{5155A938-75D4-484E-AEB7-F3EA2415D0FC}" type="presOf" srcId="{36F36FBC-4905-4342-865D-70D0E9ADFA48}" destId="{540F9071-3018-D742-AD2F-F6C4C5A4568F}" srcOrd="0" destOrd="0" presId="urn:microsoft.com/office/officeart/2005/8/layout/StepDownProcess"/>
    <dgm:cxn modelId="{863F0535-B5C1-424F-9A1F-DA6165365514}" type="presOf" srcId="{A52E8635-C208-EB43-8819-00DEAADCA55B}" destId="{3A2692B5-CC0F-DA46-A4BA-6210FC7C082D}" srcOrd="0" destOrd="0" presId="urn:microsoft.com/office/officeart/2005/8/layout/StepDownProcess"/>
    <dgm:cxn modelId="{17761406-3867-2445-9957-E639B8290CD9}" type="presOf" srcId="{54FC07DD-37BE-9647-8891-1396E0A6783D}" destId="{5A51E373-A65F-D944-8516-AFAD2161B54E}" srcOrd="0" destOrd="0" presId="urn:microsoft.com/office/officeart/2005/8/layout/StepDownProcess"/>
    <dgm:cxn modelId="{A5BBA254-7267-C046-9732-7DC659D4E890}" srcId="{E8F8DC29-B75A-D946-8B3E-FE278FBD5903}" destId="{50D76C60-656D-A04F-A4B9-643C67F90D5B}" srcOrd="0" destOrd="0" parTransId="{971C8000-FA81-C747-94EA-CB7D5A9FDF67}" sibTransId="{9B974374-95DE-BF4E-B4C3-2A3B2E2E51C5}"/>
    <dgm:cxn modelId="{628F2942-9C68-9943-9AF3-2F8FA4572724}" type="presParOf" srcId="{540F9071-3018-D742-AD2F-F6C4C5A4568F}" destId="{0687D96A-795B-5F44-932B-934C71506635}" srcOrd="0" destOrd="0" presId="urn:microsoft.com/office/officeart/2005/8/layout/StepDownProcess"/>
    <dgm:cxn modelId="{EB8E2B6D-A61A-634E-B2BC-3C0EFA81A343}" type="presParOf" srcId="{0687D96A-795B-5F44-932B-934C71506635}" destId="{B4541F61-0379-EE42-8085-C9643D75FDCB}" srcOrd="0" destOrd="0" presId="urn:microsoft.com/office/officeart/2005/8/layout/StepDownProcess"/>
    <dgm:cxn modelId="{57F174FF-5636-0F48-A826-B5389569EFCE}" type="presParOf" srcId="{0687D96A-795B-5F44-932B-934C71506635}" destId="{FA71004F-2C4D-744F-9B11-22DC2BF16695}" srcOrd="1" destOrd="0" presId="urn:microsoft.com/office/officeart/2005/8/layout/StepDownProcess"/>
    <dgm:cxn modelId="{6F821141-AF50-1E41-9F64-3E8C0CDF8C99}" type="presParOf" srcId="{0687D96A-795B-5F44-932B-934C71506635}" destId="{F12C1F8C-F958-1640-88A4-6615CDD7D884}" srcOrd="2" destOrd="0" presId="urn:microsoft.com/office/officeart/2005/8/layout/StepDownProcess"/>
    <dgm:cxn modelId="{D8FFEA69-D8B6-7B45-8AC9-5F9969068B27}" type="presParOf" srcId="{540F9071-3018-D742-AD2F-F6C4C5A4568F}" destId="{7273EA03-169D-6341-91E4-062D07FE0B8C}" srcOrd="1" destOrd="0" presId="urn:microsoft.com/office/officeart/2005/8/layout/StepDownProcess"/>
    <dgm:cxn modelId="{B0BFCF60-05D0-A046-85DA-9F4EC805AFE0}" type="presParOf" srcId="{540F9071-3018-D742-AD2F-F6C4C5A4568F}" destId="{40E5860E-464D-C242-B870-996C5332265B}" srcOrd="2" destOrd="0" presId="urn:microsoft.com/office/officeart/2005/8/layout/StepDownProcess"/>
    <dgm:cxn modelId="{776E9530-317F-C640-B68A-88DAB595E6FD}" type="presParOf" srcId="{40E5860E-464D-C242-B870-996C5332265B}" destId="{2E63BF67-611E-C44A-B160-46F92A3B1284}" srcOrd="0" destOrd="0" presId="urn:microsoft.com/office/officeart/2005/8/layout/StepDownProcess"/>
    <dgm:cxn modelId="{AB329EC1-164A-3D4C-9FD2-E67DF50956B8}" type="presParOf" srcId="{40E5860E-464D-C242-B870-996C5332265B}" destId="{46DDBBAF-A584-FC49-B446-A72FF5DFD3E6}" srcOrd="1" destOrd="0" presId="urn:microsoft.com/office/officeart/2005/8/layout/StepDownProcess"/>
    <dgm:cxn modelId="{3E219595-D44F-2545-93FC-A8567EE18291}" type="presParOf" srcId="{40E5860E-464D-C242-B870-996C5332265B}" destId="{5839CA79-E11E-F844-9959-8AC766A91D61}" srcOrd="2" destOrd="0" presId="urn:microsoft.com/office/officeart/2005/8/layout/StepDownProcess"/>
    <dgm:cxn modelId="{A7C1CAEA-B5F1-3149-B405-78E6EE10122E}" type="presParOf" srcId="{540F9071-3018-D742-AD2F-F6C4C5A4568F}" destId="{92BAE5C1-FD25-8543-AE53-FF052FDAA9E6}" srcOrd="3" destOrd="0" presId="urn:microsoft.com/office/officeart/2005/8/layout/StepDownProcess"/>
    <dgm:cxn modelId="{80DB7415-7F20-6649-A03D-6148F07866B9}" type="presParOf" srcId="{540F9071-3018-D742-AD2F-F6C4C5A4568F}" destId="{75938AC3-69E3-384B-B325-5860AF57719C}" srcOrd="4" destOrd="0" presId="urn:microsoft.com/office/officeart/2005/8/layout/StepDownProcess"/>
    <dgm:cxn modelId="{867A3E9B-AB9D-8546-94CC-C92EE052FFFC}" type="presParOf" srcId="{75938AC3-69E3-384B-B325-5860AF57719C}" destId="{4A032132-7FA4-FB45-8524-FD474171799A}" srcOrd="0" destOrd="0" presId="urn:microsoft.com/office/officeart/2005/8/layout/StepDownProcess"/>
    <dgm:cxn modelId="{272E4712-1EA7-774C-9789-3944C89B2A85}" type="presParOf" srcId="{75938AC3-69E3-384B-B325-5860AF57719C}" destId="{5A51E373-A65F-D944-8516-AFAD2161B54E}" srcOrd="1" destOrd="0" presId="urn:microsoft.com/office/officeart/2005/8/layout/StepDownProcess"/>
    <dgm:cxn modelId="{FB014EA0-6D4D-4F41-9A5D-885DD3A8E759}" type="presParOf" srcId="{75938AC3-69E3-384B-B325-5860AF57719C}" destId="{576D6272-BA75-AD4D-AFEB-C8F7C6A1C044}" srcOrd="2" destOrd="0" presId="urn:microsoft.com/office/officeart/2005/8/layout/StepDownProcess"/>
    <dgm:cxn modelId="{AA73FCFD-DC10-8C4D-9F36-E7FDF13C0B2E}" type="presParOf" srcId="{540F9071-3018-D742-AD2F-F6C4C5A4568F}" destId="{0C420172-27F8-7349-A78D-98A6640AF20C}" srcOrd="5" destOrd="0" presId="urn:microsoft.com/office/officeart/2005/8/layout/StepDownProcess"/>
    <dgm:cxn modelId="{27C52FA1-0378-8F42-B525-6DB8CF244A53}" type="presParOf" srcId="{540F9071-3018-D742-AD2F-F6C4C5A4568F}" destId="{15CD7B7F-4920-F441-9B47-BCC2AE3358EB}" srcOrd="6" destOrd="0" presId="urn:microsoft.com/office/officeart/2005/8/layout/StepDownProcess"/>
    <dgm:cxn modelId="{C0A21135-F4CD-7442-8E98-27A1F106004B}" type="presParOf" srcId="{15CD7B7F-4920-F441-9B47-BCC2AE3358EB}" destId="{C4C13029-8F4E-7244-9692-8233BBDB778B}" srcOrd="0" destOrd="0" presId="urn:microsoft.com/office/officeart/2005/8/layout/StepDownProcess"/>
    <dgm:cxn modelId="{123FEA31-42E1-8744-9240-408CBA5C06FF}" type="presParOf" srcId="{15CD7B7F-4920-F441-9B47-BCC2AE3358EB}" destId="{DA190300-4839-7545-A97B-6C40652CD4C5}" srcOrd="1" destOrd="0" presId="urn:microsoft.com/office/officeart/2005/8/layout/StepDownProcess"/>
    <dgm:cxn modelId="{F4E3E8F0-6ADD-044F-AC36-136051BD4E73}" type="presParOf" srcId="{15CD7B7F-4920-F441-9B47-BCC2AE3358EB}" destId="{340C57B6-2EDC-F248-8429-9CD9BCDE9A92}" srcOrd="2" destOrd="0" presId="urn:microsoft.com/office/officeart/2005/8/layout/StepDownProcess"/>
    <dgm:cxn modelId="{9787DB00-1C4E-0A4D-A6CA-5FFA6A558D4D}" type="presParOf" srcId="{540F9071-3018-D742-AD2F-F6C4C5A4568F}" destId="{6334DDAE-8518-F54A-8E82-FD75D215CCA8}" srcOrd="7" destOrd="0" presId="urn:microsoft.com/office/officeart/2005/8/layout/StepDownProcess"/>
    <dgm:cxn modelId="{4B6A64B9-396D-794C-ACFB-E8272065EE16}" type="presParOf" srcId="{540F9071-3018-D742-AD2F-F6C4C5A4568F}" destId="{4C1150C9-882B-DA43-AD2A-25A6BD24A729}" srcOrd="8" destOrd="0" presId="urn:microsoft.com/office/officeart/2005/8/layout/StepDownProcess"/>
    <dgm:cxn modelId="{166F05F5-F746-6D4F-8305-3F53C5DA8554}" type="presParOf" srcId="{4C1150C9-882B-DA43-AD2A-25A6BD24A729}" destId="{C30FB0F8-6E33-B440-BC00-FAA23E021623}" srcOrd="0" destOrd="0" presId="urn:microsoft.com/office/officeart/2005/8/layout/StepDownProcess"/>
    <dgm:cxn modelId="{9742FC0E-8328-A84F-9520-EAC7E0BE86C9}" type="presParOf" srcId="{4C1150C9-882B-DA43-AD2A-25A6BD24A729}" destId="{3A2692B5-CC0F-DA46-A4BA-6210FC7C082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41F61-0379-EE42-8085-C9643D75FDCB}">
      <dsp:nvSpPr>
        <dsp:cNvPr id="0" name=""/>
        <dsp:cNvSpPr/>
      </dsp:nvSpPr>
      <dsp:spPr>
        <a:xfrm rot="5400000">
          <a:off x="526354" y="1373962"/>
          <a:ext cx="454457" cy="11187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71004F-2C4D-744F-9B11-22DC2BF16695}">
      <dsp:nvSpPr>
        <dsp:cNvPr id="0" name=""/>
        <dsp:cNvSpPr/>
      </dsp:nvSpPr>
      <dsp:spPr>
        <a:xfrm>
          <a:off x="1896" y="894246"/>
          <a:ext cx="1654246" cy="70988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900" u="none" strike="noStrike" kern="1200" cap="none" normalizeH="0" baseline="0" dirty="0" smtClean="0">
              <a:ln>
                <a:noFill/>
              </a:ln>
              <a:effectLst/>
            </a:rPr>
            <a:t>Contexte, enjeux et définitions de la QVT</a:t>
          </a:r>
          <a:endParaRPr lang="fr-FR" sz="900" kern="1200" dirty="0"/>
        </a:p>
      </dsp:txBody>
      <dsp:txXfrm>
        <a:off x="36556" y="928906"/>
        <a:ext cx="1584926" cy="640565"/>
      </dsp:txXfrm>
    </dsp:sp>
    <dsp:sp modelId="{F12C1F8C-F958-1640-88A4-6615CDD7D884}">
      <dsp:nvSpPr>
        <dsp:cNvPr id="0" name=""/>
        <dsp:cNvSpPr/>
      </dsp:nvSpPr>
      <dsp:spPr>
        <a:xfrm>
          <a:off x="1656142" y="780663"/>
          <a:ext cx="1203140" cy="93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18 mai 2017</a:t>
          </a:r>
          <a:endParaRPr lang="fr-FR" sz="1100" kern="1200" dirty="0"/>
        </a:p>
      </dsp:txBody>
      <dsp:txXfrm>
        <a:off x="1656142" y="780663"/>
        <a:ext cx="1203140" cy="935880"/>
      </dsp:txXfrm>
    </dsp:sp>
    <dsp:sp modelId="{2E63BF67-611E-C44A-B160-46F92A3B1284}">
      <dsp:nvSpPr>
        <dsp:cNvPr id="0" name=""/>
        <dsp:cNvSpPr/>
      </dsp:nvSpPr>
      <dsp:spPr>
        <a:xfrm rot="5400000">
          <a:off x="1895374" y="2372695"/>
          <a:ext cx="459508" cy="11187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DDBBAF-A584-FC49-B446-A72FF5DFD3E6}">
      <dsp:nvSpPr>
        <dsp:cNvPr id="0" name=""/>
        <dsp:cNvSpPr/>
      </dsp:nvSpPr>
      <dsp:spPr>
        <a:xfrm>
          <a:off x="1373442" y="1892862"/>
          <a:ext cx="1654246" cy="56501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900" u="none" strike="noStrike" kern="1200" cap="none" normalizeH="0" baseline="0" dirty="0" smtClean="0">
              <a:ln>
                <a:noFill/>
              </a:ln>
              <a:effectLst/>
            </a:rPr>
            <a:t>Les outils d</a:t>
          </a:r>
          <a:r>
            <a:rPr kumimoji="0" lang="ja-JP" altLang="fr-FR" sz="900" u="none" strike="noStrike" kern="1200" cap="none" normalizeH="0" baseline="0" dirty="0" smtClean="0">
              <a:ln>
                <a:noFill/>
              </a:ln>
              <a:effectLst/>
            </a:rPr>
            <a:t>’</a:t>
          </a:r>
          <a:r>
            <a:rPr kumimoji="0" lang="fr-FR" sz="900" u="none" strike="noStrike" kern="1200" cap="none" normalizeH="0" baseline="0" dirty="0" smtClean="0">
              <a:ln>
                <a:noFill/>
              </a:ln>
              <a:effectLst/>
            </a:rPr>
            <a:t>analyse de l</a:t>
          </a:r>
          <a:r>
            <a:rPr kumimoji="0" lang="ja-JP" altLang="fr-FR" sz="900" u="none" strike="noStrike" kern="1200" cap="none" normalizeH="0" baseline="0" dirty="0" smtClean="0">
              <a:ln>
                <a:noFill/>
              </a:ln>
              <a:effectLst/>
            </a:rPr>
            <a:t>’</a:t>
          </a:r>
          <a:r>
            <a:rPr kumimoji="0" lang="fr-FR" sz="900" u="none" strike="noStrike" kern="1200" cap="none" normalizeH="0" baseline="0" dirty="0" smtClean="0">
              <a:ln>
                <a:noFill/>
              </a:ln>
              <a:effectLst/>
            </a:rPr>
            <a:t>existant dans une démarche QVT</a:t>
          </a:r>
          <a:endParaRPr lang="fr-FR" sz="900" kern="1200" dirty="0"/>
        </a:p>
      </dsp:txBody>
      <dsp:txXfrm>
        <a:off x="1401029" y="1920449"/>
        <a:ext cx="1599072" cy="509843"/>
      </dsp:txXfrm>
    </dsp:sp>
    <dsp:sp modelId="{5839CA79-E11E-F844-9959-8AC766A91D61}">
      <dsp:nvSpPr>
        <dsp:cNvPr id="0" name=""/>
        <dsp:cNvSpPr/>
      </dsp:nvSpPr>
      <dsp:spPr>
        <a:xfrm>
          <a:off x="3027688" y="1706845"/>
          <a:ext cx="1203140" cy="93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27 juin 2017</a:t>
          </a:r>
          <a:endParaRPr lang="fr-FR" sz="1100" kern="1200" dirty="0"/>
        </a:p>
      </dsp:txBody>
      <dsp:txXfrm>
        <a:off x="3027688" y="1706845"/>
        <a:ext cx="1203140" cy="935880"/>
      </dsp:txXfrm>
    </dsp:sp>
    <dsp:sp modelId="{4A032132-7FA4-FB45-8524-FD474171799A}">
      <dsp:nvSpPr>
        <dsp:cNvPr id="0" name=""/>
        <dsp:cNvSpPr/>
      </dsp:nvSpPr>
      <dsp:spPr>
        <a:xfrm rot="5400000">
          <a:off x="3270069" y="3406048"/>
          <a:ext cx="453209" cy="11187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51E373-A65F-D944-8516-AFAD2161B54E}">
      <dsp:nvSpPr>
        <dsp:cNvPr id="0" name=""/>
        <dsp:cNvSpPr/>
      </dsp:nvSpPr>
      <dsp:spPr>
        <a:xfrm>
          <a:off x="2744987" y="2801583"/>
          <a:ext cx="1654246" cy="60498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900" u="none" strike="noStrike" kern="1200" cap="none" normalizeH="0" baseline="0" dirty="0" smtClean="0">
              <a:ln>
                <a:noFill/>
              </a:ln>
              <a:effectLst/>
            </a:rPr>
            <a:t>L</a:t>
          </a:r>
          <a:r>
            <a:rPr kumimoji="0" lang="ja-JP" altLang="fr-FR" sz="900" u="none" strike="noStrike" kern="1200" cap="none" normalizeH="0" baseline="0" dirty="0" smtClean="0">
              <a:ln>
                <a:noFill/>
              </a:ln>
              <a:effectLst/>
            </a:rPr>
            <a:t>’</a:t>
          </a:r>
          <a:r>
            <a:rPr kumimoji="0" lang="fr-FR" sz="900" u="none" strike="noStrike" kern="1200" cap="none" normalizeH="0" baseline="0" dirty="0" smtClean="0">
              <a:ln>
                <a:noFill/>
              </a:ln>
              <a:effectLst/>
            </a:rPr>
            <a:t>expérimentation et l</a:t>
          </a:r>
          <a:r>
            <a:rPr kumimoji="0" lang="ja-JP" altLang="fr-FR" sz="900" u="none" strike="noStrike" kern="1200" cap="none" normalizeH="0" baseline="0" dirty="0" smtClean="0">
              <a:ln>
                <a:noFill/>
              </a:ln>
              <a:effectLst/>
            </a:rPr>
            <a:t>’</a:t>
          </a:r>
          <a:r>
            <a:rPr kumimoji="0" lang="fr-FR" sz="900" u="none" strike="noStrike" kern="1200" cap="none" normalizeH="0" baseline="0" dirty="0" smtClean="0">
              <a:ln>
                <a:noFill/>
              </a:ln>
              <a:effectLst/>
            </a:rPr>
            <a:t>évaluation d</a:t>
          </a:r>
          <a:r>
            <a:rPr kumimoji="0" lang="ja-JP" altLang="fr-FR" sz="900" u="none" strike="noStrike" kern="1200" cap="none" normalizeH="0" baseline="0" dirty="0" smtClean="0">
              <a:ln>
                <a:noFill/>
              </a:ln>
              <a:effectLst/>
            </a:rPr>
            <a:t>’</a:t>
          </a:r>
          <a:r>
            <a:rPr kumimoji="0" lang="fr-FR" sz="900" u="none" strike="noStrike" kern="1200" cap="none" normalizeH="0" baseline="0" dirty="0" smtClean="0">
              <a:ln>
                <a:noFill/>
              </a:ln>
              <a:effectLst/>
            </a:rPr>
            <a:t>une démarche QVT </a:t>
          </a:r>
          <a:endParaRPr lang="fr-FR" sz="900" kern="1200" dirty="0"/>
        </a:p>
      </dsp:txBody>
      <dsp:txXfrm>
        <a:off x="2774525" y="2831121"/>
        <a:ext cx="1595170" cy="545913"/>
      </dsp:txXfrm>
    </dsp:sp>
    <dsp:sp modelId="{576D6272-BA75-AD4D-AFEB-C8F7C6A1C044}">
      <dsp:nvSpPr>
        <dsp:cNvPr id="0" name=""/>
        <dsp:cNvSpPr/>
      </dsp:nvSpPr>
      <dsp:spPr>
        <a:xfrm>
          <a:off x="4399234" y="2635553"/>
          <a:ext cx="1203140" cy="93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26 septembre 2017</a:t>
          </a:r>
          <a:endParaRPr lang="fr-FR" sz="1100" kern="1200" dirty="0"/>
        </a:p>
      </dsp:txBody>
      <dsp:txXfrm>
        <a:off x="4399234" y="2635553"/>
        <a:ext cx="1203140" cy="935880"/>
      </dsp:txXfrm>
    </dsp:sp>
    <dsp:sp modelId="{C4C13029-8F4E-7244-9692-8233BBDB778B}">
      <dsp:nvSpPr>
        <dsp:cNvPr id="0" name=""/>
        <dsp:cNvSpPr/>
      </dsp:nvSpPr>
      <dsp:spPr>
        <a:xfrm rot="5400000">
          <a:off x="4621829" y="4265855"/>
          <a:ext cx="492781" cy="11187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190300-4839-7545-A97B-6C40652CD4C5}">
      <dsp:nvSpPr>
        <dsp:cNvPr id="0" name=""/>
        <dsp:cNvSpPr/>
      </dsp:nvSpPr>
      <dsp:spPr>
        <a:xfrm>
          <a:off x="4116533" y="3720287"/>
          <a:ext cx="1654246" cy="6186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900" u="none" strike="noStrike" kern="1200" cap="none" normalizeH="0" baseline="0" dirty="0" smtClean="0">
              <a:ln>
                <a:noFill/>
              </a:ln>
              <a:effectLst/>
            </a:rPr>
            <a:t>Approfondissement en collectif des projets de chaque établissement</a:t>
          </a:r>
          <a:endParaRPr lang="fr-FR" sz="900" kern="1200" dirty="0"/>
        </a:p>
      </dsp:txBody>
      <dsp:txXfrm>
        <a:off x="4146741" y="3750495"/>
        <a:ext cx="1593830" cy="558283"/>
      </dsp:txXfrm>
    </dsp:sp>
    <dsp:sp modelId="{340C57B6-2EDC-F248-8429-9CD9BCDE9A92}">
      <dsp:nvSpPr>
        <dsp:cNvPr id="0" name=""/>
        <dsp:cNvSpPr/>
      </dsp:nvSpPr>
      <dsp:spPr>
        <a:xfrm>
          <a:off x="5770779" y="3561111"/>
          <a:ext cx="1203140" cy="93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23 novembre 2017</a:t>
          </a:r>
          <a:endParaRPr lang="fr-FR" sz="1100" kern="1200" dirty="0"/>
        </a:p>
      </dsp:txBody>
      <dsp:txXfrm>
        <a:off x="5770779" y="3561111"/>
        <a:ext cx="1203140" cy="935880"/>
      </dsp:txXfrm>
    </dsp:sp>
    <dsp:sp modelId="{C30FB0F8-6E33-B440-BC00-FAA23E021623}">
      <dsp:nvSpPr>
        <dsp:cNvPr id="0" name=""/>
        <dsp:cNvSpPr/>
      </dsp:nvSpPr>
      <dsp:spPr>
        <a:xfrm>
          <a:off x="5488079" y="4652286"/>
          <a:ext cx="1654246" cy="64538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900" u="none" strike="noStrike" kern="1200" cap="none" normalizeH="0" baseline="0" dirty="0" smtClean="0">
              <a:ln>
                <a:noFill/>
              </a:ln>
              <a:effectLst/>
            </a:rPr>
            <a:t>Suivre et déployer les enseignements de vos expérimentations</a:t>
          </a:r>
          <a:endParaRPr lang="fr-FR" sz="900" kern="1200" dirty="0"/>
        </a:p>
      </dsp:txBody>
      <dsp:txXfrm>
        <a:off x="5519590" y="4683797"/>
        <a:ext cx="1591224" cy="582367"/>
      </dsp:txXfrm>
    </dsp:sp>
    <dsp:sp modelId="{3A2692B5-CC0F-DA46-A4BA-6210FC7C082D}">
      <dsp:nvSpPr>
        <dsp:cNvPr id="0" name=""/>
        <dsp:cNvSpPr/>
      </dsp:nvSpPr>
      <dsp:spPr>
        <a:xfrm>
          <a:off x="7142325" y="4506455"/>
          <a:ext cx="1203140" cy="93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20 février 2018</a:t>
          </a:r>
          <a:endParaRPr lang="fr-FR" sz="1100" kern="1200" dirty="0"/>
        </a:p>
      </dsp:txBody>
      <dsp:txXfrm>
        <a:off x="7142325" y="4506455"/>
        <a:ext cx="1203140" cy="935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30FFA0-9893-5449-A4A4-8F1ACF618C88}" type="slidenum">
              <a:rPr lang="fr-FR" altLang="x-none"/>
              <a:pPr/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95610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pour modifier les styles du texte du masque</a:t>
            </a:r>
          </a:p>
          <a:p>
            <a:pPr lvl="1"/>
            <a:r>
              <a:rPr lang="fr-FR" altLang="x-none"/>
              <a:t>Deuxième niveau</a:t>
            </a:r>
          </a:p>
          <a:p>
            <a:pPr lvl="2"/>
            <a:r>
              <a:rPr lang="fr-FR" altLang="x-none"/>
              <a:t>Troisième niveau</a:t>
            </a:r>
          </a:p>
          <a:p>
            <a:pPr lvl="3"/>
            <a:r>
              <a:rPr lang="fr-FR" altLang="x-none"/>
              <a:t>Quatrième niveau</a:t>
            </a:r>
          </a:p>
          <a:p>
            <a:pPr lvl="4"/>
            <a:r>
              <a:rPr lang="fr-FR" altLang="x-none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D73DE9-55AA-E74A-9C56-1CFA1E77A03F}" type="slidenum">
              <a:rPr lang="fr-FR" altLang="x-none"/>
              <a:pPr/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986301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A2C3B74-36C3-9E48-AC77-495C5A3B2909}" type="slidenum">
              <a:rPr lang="fr-FR" altLang="x-none" sz="1200"/>
              <a:pPr/>
              <a:t>1</a:t>
            </a:fld>
            <a:endParaRPr lang="fr-FR" altLang="x-none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13020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3DE9-55AA-E74A-9C56-1CFA1E77A03F}" type="slidenum">
              <a:rPr lang="fr-FR" altLang="x-none" smtClean="0"/>
              <a:pPr/>
              <a:t>3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8037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x-none"/>
              <a:t>J1: Consolider les bases du projet : partage des définitions, enjeux, modalités de pilotage</a:t>
            </a:r>
            <a:endParaRPr lang="fr-FR" altLang="x-none" b="1">
              <a:solidFill>
                <a:srgbClr val="000000"/>
              </a:solidFill>
              <a:latin typeface="Verdana" charset="0"/>
            </a:endParaRPr>
          </a:p>
          <a:p>
            <a:r>
              <a:rPr lang="fr-FR" altLang="x-none"/>
              <a:t>J2: S</a:t>
            </a:r>
            <a:r>
              <a:rPr lang="ja-JP" altLang="fr-FR"/>
              <a:t>’</a:t>
            </a:r>
            <a:r>
              <a:rPr lang="fr-FR" altLang="ja-JP"/>
              <a:t>approprier des outils d</a:t>
            </a:r>
            <a:r>
              <a:rPr lang="ja-JP" altLang="fr-FR"/>
              <a:t>’</a:t>
            </a:r>
            <a:r>
              <a:rPr lang="fr-FR" altLang="ja-JP"/>
              <a:t>analyse de l</a:t>
            </a:r>
            <a:r>
              <a:rPr lang="ja-JP" altLang="fr-FR"/>
              <a:t>’</a:t>
            </a:r>
            <a:r>
              <a:rPr lang="fr-FR" altLang="ja-JP"/>
              <a:t>existant pour identifier le périmètre de vos expérimentations</a:t>
            </a:r>
            <a:endParaRPr lang="fr-FR" altLang="ja-JP">
              <a:solidFill>
                <a:srgbClr val="000000"/>
              </a:solidFill>
              <a:latin typeface="Verdana" charset="0"/>
            </a:endParaRPr>
          </a:p>
          <a:p>
            <a:r>
              <a:rPr lang="fr-FR" altLang="x-none"/>
              <a:t>J3: Concevoir et mettre en œuvre une expérimentation visant une transformation et l</a:t>
            </a:r>
            <a:r>
              <a:rPr lang="ja-JP" altLang="fr-FR"/>
              <a:t>’</a:t>
            </a:r>
            <a:r>
              <a:rPr lang="fr-FR" altLang="ja-JP"/>
              <a:t>identification d</a:t>
            </a:r>
            <a:r>
              <a:rPr lang="ja-JP" altLang="fr-FR"/>
              <a:t>’</a:t>
            </a:r>
            <a:r>
              <a:rPr lang="fr-FR" altLang="ja-JP"/>
              <a:t>indicateurs</a:t>
            </a:r>
            <a:endParaRPr lang="fr-FR" altLang="ja-JP">
              <a:solidFill>
                <a:srgbClr val="000000"/>
              </a:solidFill>
              <a:latin typeface="Verdana" charset="0"/>
            </a:endParaRPr>
          </a:p>
          <a:p>
            <a:r>
              <a:rPr lang="fr-FR" altLang="x-none"/>
              <a:t>J4: Affiner, évaluer et réajuster vos expérimentations</a:t>
            </a:r>
            <a:endParaRPr lang="fr-FR" altLang="x-none">
              <a:solidFill>
                <a:srgbClr val="000000"/>
              </a:solidFill>
              <a:latin typeface="Verdana" charset="0"/>
            </a:endParaRPr>
          </a:p>
          <a:p>
            <a:r>
              <a:rPr lang="fr-FR" altLang="x-none"/>
              <a:t>J5: Suivre et déployer les enseignements de vos expérimentations</a:t>
            </a:r>
            <a:endParaRPr lang="fr-FR" altLang="x-none">
              <a:solidFill>
                <a:srgbClr val="000000"/>
              </a:solidFill>
              <a:latin typeface="Verdana" charset="0"/>
            </a:endParaRPr>
          </a:p>
          <a:p>
            <a:endParaRPr lang="fr-FR" altLang="x-none"/>
          </a:p>
          <a:p>
            <a:endParaRPr lang="fr-FR" altLang="x-none"/>
          </a:p>
        </p:txBody>
      </p:sp>
      <p:sp>
        <p:nvSpPr>
          <p:cNvPr id="5427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830803A-FA23-B24E-AA32-991D2FE8E5B1}" type="slidenum">
              <a:rPr lang="fr-FR" altLang="x-none" sz="1200"/>
              <a:pPr/>
              <a:t>7</a:t>
            </a:fld>
            <a:endParaRPr lang="fr-FR" altLang="x-none" sz="1200"/>
          </a:p>
        </p:txBody>
      </p:sp>
    </p:spTree>
    <p:extLst>
      <p:ext uri="{BB962C8B-B14F-4D97-AF65-F5344CB8AC3E}">
        <p14:creationId xmlns:p14="http://schemas.microsoft.com/office/powerpoint/2010/main" val="102289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E3EC8-224D-6F47-BB7D-809457456750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94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957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x-none"/>
              <a:t>Arretons de séparer performance éco et sociale</a:t>
            </a:r>
          </a:p>
          <a:p>
            <a:endParaRPr lang="fr-FR" altLang="x-none"/>
          </a:p>
          <a:p>
            <a:r>
              <a:rPr lang="fr-FR" altLang="x-none"/>
              <a:t>La plus value de l</a:t>
            </a:r>
            <a:r>
              <a:rPr lang="fr-FR" altLang="fr-FR"/>
              <a:t>’</a:t>
            </a:r>
            <a:r>
              <a:rPr lang="fr-FR" altLang="x-none"/>
              <a:t>entreprise reste la ressource humaine</a:t>
            </a:r>
          </a:p>
        </p:txBody>
      </p:sp>
      <p:sp>
        <p:nvSpPr>
          <p:cNvPr id="10957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758174B-4EA3-2B4A-8953-DF19CFA5E82F}" type="slidenum">
              <a:rPr lang="fr-FR" altLang="x-none" sz="1200">
                <a:latin typeface="Arial" charset="0"/>
              </a:rPr>
              <a:pPr/>
              <a:t>10</a:t>
            </a:fld>
            <a:endParaRPr lang="fr-FR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54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643A873-6044-814F-B18C-AE11B4B36FBD}" type="slidenum">
              <a:rPr lang="fr-FR" altLang="x-none" sz="1200"/>
              <a:pPr/>
              <a:t>11</a:t>
            </a:fld>
            <a:endParaRPr lang="fr-FR" altLang="x-none" sz="1200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064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7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emf"/><Relationship Id="rId5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969414" y="3304082"/>
            <a:ext cx="5208095" cy="246359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969414" y="2551976"/>
            <a:ext cx="5208095" cy="4610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Date de la présentation</a:t>
            </a: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5833158"/>
            <a:ext cx="2780519" cy="1020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18" descr="logo_agence_anact_quadri.eps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6059221"/>
            <a:ext cx="9255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55" y="6132246"/>
            <a:ext cx="855059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188" y="6059221"/>
            <a:ext cx="8493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23"/>
          <p:cNvSpPr txBox="1">
            <a:spLocks noChangeArrowheads="1"/>
          </p:cNvSpPr>
          <p:nvPr userDrawn="1"/>
        </p:nvSpPr>
        <p:spPr bwMode="auto">
          <a:xfrm>
            <a:off x="0" y="5824271"/>
            <a:ext cx="261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1200" smtClean="0">
                <a:solidFill>
                  <a:srgbClr val="003366"/>
                </a:solidFill>
              </a:rPr>
              <a:t>Dans le cadre d’un partenariat national: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712860" y="5708753"/>
            <a:ext cx="2188332" cy="998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ARACT_logo_CENTRE VAL DE LOIRE_PANTON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150" y="5602941"/>
            <a:ext cx="2263042" cy="1116480"/>
          </a:xfrm>
          <a:prstGeom prst="rect">
            <a:avLst/>
          </a:prstGeom>
        </p:spPr>
      </p:pic>
      <p:pic>
        <p:nvPicPr>
          <p:cNvPr id="10" name="Image 15" descr="ARs centre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075" y="5708753"/>
            <a:ext cx="1344785" cy="78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n°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820" y="2615199"/>
            <a:ext cx="3995401" cy="13736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0" i="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4266293" y="1829715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68272" y="2663265"/>
            <a:ext cx="3729370" cy="1270122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20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15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2D1D393F-DF25-ED46-BAE6-2468C405437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04549" y="2623017"/>
            <a:ext cx="7111140" cy="2286188"/>
          </a:xfrm>
          <a:prstGeom prst="rect">
            <a:avLst/>
          </a:prstGeom>
        </p:spPr>
        <p:txBody>
          <a:bodyPr anchor="t"/>
          <a:lstStyle>
            <a:lvl1pPr marL="284400" indent="-212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4549" y="1296137"/>
            <a:ext cx="7111139" cy="4596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04549" y="1871195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magna.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04549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7" name="Image 6" descr="ARACT_logo_CENTRE VAL DE LOIRE_PANTONE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672" y="6380103"/>
            <a:ext cx="937150" cy="435366"/>
          </a:xfrm>
          <a:prstGeom prst="rect">
            <a:avLst/>
          </a:prstGeom>
        </p:spPr>
      </p:pic>
      <p:pic>
        <p:nvPicPr>
          <p:cNvPr id="8" name="Image 15" descr="ARs centre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187" y="6401175"/>
            <a:ext cx="660654" cy="3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4549" y="1296137"/>
            <a:ext cx="7111139" cy="4596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pic>
        <p:nvPicPr>
          <p:cNvPr id="7" name="Image 6" descr="ARACT_logo_CENTRE VAL DE LOIRE_PANTON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672" y="6380103"/>
            <a:ext cx="937150" cy="435366"/>
          </a:xfrm>
          <a:prstGeom prst="rect">
            <a:avLst/>
          </a:prstGeom>
        </p:spPr>
      </p:pic>
      <p:pic>
        <p:nvPicPr>
          <p:cNvPr id="4" name="Image 15" descr="ARs centr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187" y="6401175"/>
            <a:ext cx="660654" cy="3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n° de chapitr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" y="2615199"/>
            <a:ext cx="3995400" cy="13736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0" i="0">
                <a:solidFill>
                  <a:schemeClr val="accent3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4275113" y="1838529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68272" y="2663265"/>
            <a:ext cx="3729370" cy="1270122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20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3273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2D1D393F-DF25-ED46-BAE6-2468C405437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13366" y="2629973"/>
            <a:ext cx="7111140" cy="2286188"/>
          </a:xfrm>
          <a:prstGeom prst="rect">
            <a:avLst/>
          </a:prstGeom>
        </p:spPr>
        <p:txBody>
          <a:bodyPr anchor="t"/>
          <a:lstStyle>
            <a:lvl1pPr marL="284400" indent="-212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3366" y="1304956"/>
            <a:ext cx="7111139" cy="4596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chemeClr val="accent3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3366" y="1874838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B91267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magna.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982541" y="5012674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n° de chapitr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2615199"/>
            <a:ext cx="4013041" cy="13736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0" i="0">
                <a:solidFill>
                  <a:srgbClr val="BAAE93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4266292" y="1847351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68272" y="2663265"/>
            <a:ext cx="3729370" cy="1270122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20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03821" y="2623017"/>
            <a:ext cx="7111140" cy="2286188"/>
          </a:xfrm>
          <a:prstGeom prst="rect">
            <a:avLst/>
          </a:prstGeom>
        </p:spPr>
        <p:txBody>
          <a:bodyPr anchor="t"/>
          <a:lstStyle>
            <a:lvl1pPr marL="284400" indent="-212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15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2D1D393F-DF25-ED46-BAE6-2468C405437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4549" y="1304956"/>
            <a:ext cx="7110412" cy="4596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BAAE93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04549" y="1874838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BAAE93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magna.</a:t>
            </a:r>
            <a:endParaRPr lang="fr-FR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999455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30" r:id="rId4"/>
    <p:sldLayoutId id="2147484025" r:id="rId5"/>
    <p:sldLayoutId id="2147484026" r:id="rId6"/>
    <p:sldLayoutId id="2147484027" r:id="rId7"/>
    <p:sldLayoutId id="2147484028" r:id="rId8"/>
    <p:sldLayoutId id="2147484029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centre.aract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ChangeArrowheads="1"/>
          </p:cNvSpPr>
          <p:nvPr/>
        </p:nvSpPr>
        <p:spPr bwMode="auto">
          <a:xfrm>
            <a:off x="152400" y="2819400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30000"/>
              </a:lnSpc>
            </a:pPr>
            <a:endParaRPr lang="fr-FR" altLang="x-none">
              <a:solidFill>
                <a:srgbClr val="00509C"/>
              </a:solidFill>
              <a:latin typeface="Helvetica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00509C"/>
              </a:buClr>
              <a:buSzPct val="130000"/>
              <a:buFont typeface="Wingdings" charset="2"/>
              <a:buNone/>
            </a:pPr>
            <a:endParaRPr lang="fr-FR" altLang="x-none">
              <a:solidFill>
                <a:srgbClr val="00509C"/>
              </a:solidFill>
              <a:latin typeface="Helvetica" charset="0"/>
            </a:endParaRPr>
          </a:p>
          <a:p>
            <a:pPr algn="ctr">
              <a:lnSpc>
                <a:spcPct val="130000"/>
              </a:lnSpc>
            </a:pPr>
            <a:endParaRPr lang="fr-FR" altLang="x-none">
              <a:solidFill>
                <a:srgbClr val="00509C"/>
              </a:solidFill>
              <a:latin typeface="Helvetica" charset="0"/>
            </a:endParaRPr>
          </a:p>
        </p:txBody>
      </p:sp>
      <p:sp>
        <p:nvSpPr>
          <p:cNvPr id="3481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859940" y="2492896"/>
            <a:ext cx="5208095" cy="1770463"/>
          </a:xfrm>
        </p:spPr>
        <p:txBody>
          <a:bodyPr/>
          <a:lstStyle/>
          <a:p>
            <a:pPr eaLnBrk="1" hangingPunct="1"/>
            <a:r>
              <a:rPr lang="fr-FR" altLang="x-none" sz="3600" cap="none" dirty="0">
                <a:latin typeface="Calibri" charset="0"/>
              </a:rPr>
              <a:t>CLUSTER SOCIAL </a:t>
            </a:r>
            <a:r>
              <a:rPr lang="fr-FR" altLang="x-none" sz="2200" cap="none" dirty="0">
                <a:latin typeface="Calibri" charset="0"/>
              </a:rPr>
              <a:t/>
            </a:r>
            <a:br>
              <a:rPr lang="fr-FR" altLang="x-none" sz="2200" cap="none" dirty="0">
                <a:latin typeface="Calibri" charset="0"/>
              </a:rPr>
            </a:br>
            <a:r>
              <a:rPr lang="fr-FR" altLang="x-none" sz="2200" cap="none" dirty="0">
                <a:latin typeface="Calibri" charset="0"/>
              </a:rPr>
              <a:t/>
            </a:r>
            <a:br>
              <a:rPr lang="fr-FR" altLang="x-none" sz="2200" cap="none" dirty="0">
                <a:latin typeface="Calibri" charset="0"/>
              </a:rPr>
            </a:br>
            <a:r>
              <a:rPr lang="fr-FR" altLang="x-none" sz="2200" b="0" i="1" cap="none" dirty="0" smtClean="0">
                <a:latin typeface="Calibri" charset="0"/>
              </a:rPr>
              <a:t>Bientraitance et Qualité de Vie au Travail en </a:t>
            </a:r>
            <a:r>
              <a:rPr lang="fr-FR" altLang="x-none" sz="2200" b="0" i="1" cap="none" dirty="0">
                <a:latin typeface="Calibri" charset="0"/>
              </a:rPr>
              <a:t>région Centre-Val de Loire</a:t>
            </a:r>
            <a:endParaRPr lang="fr-FR" altLang="x-none" b="0" i="1" cap="none" dirty="0">
              <a:latin typeface="Calibri" charset="0"/>
            </a:endParaRPr>
          </a:p>
        </p:txBody>
      </p:sp>
      <p:sp>
        <p:nvSpPr>
          <p:cNvPr id="6" name="Sous-titre 4"/>
          <p:cNvSpPr txBox="1">
            <a:spLocks/>
          </p:cNvSpPr>
          <p:nvPr/>
        </p:nvSpPr>
        <p:spPr>
          <a:xfrm>
            <a:off x="1403648" y="4839424"/>
            <a:ext cx="6120680" cy="461036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30000"/>
              </a:lnSpc>
              <a:spcAft>
                <a:spcPts val="0"/>
              </a:spcAft>
            </a:pPr>
            <a:r>
              <a:rPr lang="fr-FR" altLang="x-none" sz="1600" dirty="0" smtClean="0">
                <a:latin typeface="Helvetica" charset="0"/>
              </a:rPr>
              <a:t>Cyril LEFAUCHEUX </a:t>
            </a:r>
            <a:r>
              <a:rPr lang="fr-FR" altLang="x-none" sz="1600" dirty="0">
                <a:latin typeface="Helvetica" charset="0"/>
              </a:rPr>
              <a:t>-</a:t>
            </a:r>
            <a:r>
              <a:rPr lang="fr-FR" altLang="x-none" sz="1600" dirty="0" smtClean="0">
                <a:latin typeface="Helvetica" charset="0"/>
              </a:rPr>
              <a:t> Claire MONTAY - </a:t>
            </a:r>
            <a:r>
              <a:rPr lang="fr-FR" altLang="x-none" sz="1600" dirty="0" err="1" smtClean="0">
                <a:latin typeface="Helvetica" charset="0"/>
              </a:rPr>
              <a:t>Aract</a:t>
            </a:r>
            <a:r>
              <a:rPr lang="fr-FR" altLang="x-none" sz="1600" dirty="0" smtClean="0">
                <a:latin typeface="Helvetica" charset="0"/>
              </a:rPr>
              <a:t> Centre-Val de Loire</a:t>
            </a:r>
            <a:endParaRPr lang="fr-FR" altLang="x-none" sz="1600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8424936" cy="259228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fr-FR" altLang="x-none" sz="1800" dirty="0">
                <a:latin typeface="Calibri" charset="0"/>
              </a:rPr>
              <a:t> </a:t>
            </a:r>
            <a:r>
              <a:rPr lang="fr-FR" altLang="x-none" sz="1600" b="1" dirty="0"/>
              <a:t>Un élément de la stratégie... </a:t>
            </a:r>
          </a:p>
          <a:p>
            <a:pPr lvl="1" algn="just">
              <a:lnSpc>
                <a:spcPct val="80000"/>
              </a:lnSpc>
            </a:pPr>
            <a:r>
              <a:rPr lang="fr-FR" altLang="x-none" dirty="0">
                <a:latin typeface="Calibri" charset="0"/>
              </a:rPr>
              <a:t>À l</a:t>
            </a:r>
            <a:r>
              <a:rPr lang="fr-FR" altLang="fr-FR" dirty="0">
                <a:latin typeface="Calibri" charset="0"/>
              </a:rPr>
              <a:t>’</a:t>
            </a:r>
            <a:r>
              <a:rPr lang="fr-FR" altLang="x-none" dirty="0">
                <a:latin typeface="Calibri" charset="0"/>
              </a:rPr>
              <a:t>initiative de la direction</a:t>
            </a:r>
          </a:p>
          <a:p>
            <a:pPr lvl="1" algn="just">
              <a:lnSpc>
                <a:spcPct val="80000"/>
              </a:lnSpc>
            </a:pPr>
            <a:r>
              <a:rPr lang="fr-FR" altLang="x-none" dirty="0">
                <a:latin typeface="Calibri" charset="0"/>
              </a:rPr>
              <a:t>Une gouvernance à redéfinir</a:t>
            </a:r>
          </a:p>
          <a:p>
            <a:pPr lvl="1" algn="just">
              <a:lnSpc>
                <a:spcPct val="80000"/>
              </a:lnSpc>
            </a:pPr>
            <a:r>
              <a:rPr lang="fr-FR" altLang="x-none" dirty="0">
                <a:latin typeface="Calibri" charset="0"/>
              </a:rPr>
              <a:t>Partie intégrale de la performance économique</a:t>
            </a:r>
          </a:p>
          <a:p>
            <a:pPr lvl="1" algn="just">
              <a:lnSpc>
                <a:spcPct val="80000"/>
              </a:lnSpc>
              <a:buFont typeface="Wingdings" charset="2"/>
              <a:buNone/>
            </a:pPr>
            <a:endParaRPr lang="fr-FR" altLang="x-none" dirty="0">
              <a:latin typeface="Calibri" charset="0"/>
            </a:endParaRPr>
          </a:p>
          <a:p>
            <a:pPr algn="just">
              <a:lnSpc>
                <a:spcPct val="80000"/>
              </a:lnSpc>
            </a:pPr>
            <a:r>
              <a:rPr lang="fr-FR" altLang="x-none" sz="1800" dirty="0">
                <a:latin typeface="Calibri" charset="0"/>
              </a:rPr>
              <a:t> </a:t>
            </a:r>
            <a:r>
              <a:rPr lang="fr-FR" altLang="x-none" sz="1600" b="1" dirty="0"/>
              <a:t>...qui </a:t>
            </a:r>
            <a:r>
              <a:rPr lang="fr-FR" altLang="x-none" sz="1600" b="1" dirty="0" err="1"/>
              <a:t>requestionne</a:t>
            </a:r>
            <a:r>
              <a:rPr lang="fr-FR" altLang="x-none" sz="1600" b="1" dirty="0"/>
              <a:t> l</a:t>
            </a:r>
            <a:r>
              <a:rPr lang="fr-FR" altLang="fr-FR" sz="1600" b="1" dirty="0"/>
              <a:t>’</a:t>
            </a:r>
            <a:r>
              <a:rPr lang="fr-FR" altLang="x-none" sz="1600" b="1" dirty="0"/>
              <a:t>organisation...</a:t>
            </a:r>
          </a:p>
          <a:p>
            <a:pPr lvl="1" algn="just">
              <a:lnSpc>
                <a:spcPct val="80000"/>
              </a:lnSpc>
            </a:pPr>
            <a:r>
              <a:rPr lang="fr-FR" altLang="x-none" dirty="0">
                <a:latin typeface="Calibri" charset="0"/>
              </a:rPr>
              <a:t>Le management du travail</a:t>
            </a:r>
          </a:p>
          <a:p>
            <a:pPr lvl="1" algn="just">
              <a:lnSpc>
                <a:spcPct val="80000"/>
              </a:lnSpc>
            </a:pPr>
            <a:r>
              <a:rPr lang="fr-FR" altLang="x-none" dirty="0">
                <a:latin typeface="Calibri" charset="0"/>
              </a:rPr>
              <a:t>Un environnement </a:t>
            </a:r>
            <a:r>
              <a:rPr lang="fr-FR" altLang="x-none" dirty="0" err="1">
                <a:latin typeface="Calibri" charset="0"/>
              </a:rPr>
              <a:t>capacitant</a:t>
            </a:r>
            <a:endParaRPr lang="fr-FR" altLang="x-none" dirty="0">
              <a:latin typeface="Calibri" charset="0"/>
            </a:endParaRPr>
          </a:p>
          <a:p>
            <a:pPr lvl="1" algn="just">
              <a:lnSpc>
                <a:spcPct val="80000"/>
              </a:lnSpc>
            </a:pPr>
            <a:r>
              <a:rPr lang="fr-FR" altLang="x-none" dirty="0">
                <a:latin typeface="Calibri" charset="0"/>
              </a:rPr>
              <a:t>Les espaces de discussion</a:t>
            </a:r>
          </a:p>
          <a:p>
            <a:pPr lvl="1" algn="just">
              <a:lnSpc>
                <a:spcPct val="80000"/>
              </a:lnSpc>
              <a:buFont typeface="Wingdings" charset="2"/>
              <a:buNone/>
            </a:pPr>
            <a:endParaRPr lang="fr-FR" altLang="x-none" dirty="0">
              <a:latin typeface="Calibri" charset="0"/>
            </a:endParaRPr>
          </a:p>
          <a:p>
            <a:pPr algn="just">
              <a:lnSpc>
                <a:spcPct val="80000"/>
              </a:lnSpc>
            </a:pPr>
            <a:r>
              <a:rPr lang="fr-FR" altLang="x-none" sz="1600" b="1" dirty="0"/>
              <a:t>...en se centrant sur la ressource humaine.</a:t>
            </a:r>
          </a:p>
          <a:p>
            <a:pPr lvl="1" algn="just">
              <a:lnSpc>
                <a:spcPct val="80000"/>
              </a:lnSpc>
            </a:pPr>
            <a:r>
              <a:rPr lang="fr-FR" altLang="x-none" dirty="0">
                <a:latin typeface="Calibri" charset="0"/>
              </a:rPr>
              <a:t>Eviter le gaspillage de compétences (maintien, pénibilité,…)</a:t>
            </a:r>
          </a:p>
          <a:p>
            <a:pPr lvl="1" algn="just">
              <a:lnSpc>
                <a:spcPct val="80000"/>
              </a:lnSpc>
            </a:pPr>
            <a:r>
              <a:rPr lang="fr-FR" altLang="x-none" dirty="0">
                <a:latin typeface="Calibri" charset="0"/>
              </a:rPr>
              <a:t>Favoriser l</a:t>
            </a:r>
            <a:r>
              <a:rPr lang="fr-FR" altLang="fr-FR" dirty="0">
                <a:latin typeface="Calibri" charset="0"/>
              </a:rPr>
              <a:t>’</a:t>
            </a:r>
            <a:r>
              <a:rPr lang="fr-FR" altLang="x-none" dirty="0">
                <a:latin typeface="Calibri" charset="0"/>
              </a:rPr>
              <a:t>engagement </a:t>
            </a:r>
          </a:p>
          <a:p>
            <a:pPr lvl="1" algn="just">
              <a:lnSpc>
                <a:spcPct val="80000"/>
              </a:lnSpc>
            </a:pPr>
            <a:r>
              <a:rPr lang="fr-FR" altLang="x-none" dirty="0">
                <a:latin typeface="Calibri" charset="0"/>
              </a:rPr>
              <a:t>Reconnaitre comme une ressource</a:t>
            </a:r>
          </a:p>
          <a:p>
            <a:pPr lvl="1" algn="just">
              <a:lnSpc>
                <a:spcPct val="80000"/>
              </a:lnSpc>
            </a:pPr>
            <a:endParaRPr lang="fr-FR" altLang="x-none" dirty="0">
              <a:latin typeface="Calibri" charset="0"/>
            </a:endParaRPr>
          </a:p>
          <a:p>
            <a:pPr lvl="1" algn="just">
              <a:lnSpc>
                <a:spcPct val="80000"/>
              </a:lnSpc>
            </a:pPr>
            <a:endParaRPr lang="fr-FR" altLang="x-none" dirty="0">
              <a:latin typeface="Calibri" charset="0"/>
            </a:endParaRPr>
          </a:p>
          <a:p>
            <a:pPr algn="just">
              <a:lnSpc>
                <a:spcPct val="80000"/>
              </a:lnSpc>
            </a:pPr>
            <a:endParaRPr lang="fr-FR" altLang="x-none" sz="1800" dirty="0">
              <a:latin typeface="Calibri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27584" y="260648"/>
            <a:ext cx="7111139" cy="45964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UNE APPROCHE </a:t>
            </a:r>
            <a:r>
              <a:rPr lang="fr-FR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GLOBALE</a:t>
            </a:r>
            <a:endParaRPr lang="fr-FR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ChangeArrowheads="1"/>
          </p:cNvSpPr>
          <p:nvPr/>
        </p:nvSpPr>
        <p:spPr bwMode="auto">
          <a:xfrm>
            <a:off x="4594225" y="39703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fr-FR" altLang="x-non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119812" name="Rectangle 5"/>
          <p:cNvSpPr>
            <a:spLocks noChangeArrowheads="1"/>
          </p:cNvSpPr>
          <p:nvPr/>
        </p:nvSpPr>
        <p:spPr bwMode="auto">
          <a:xfrm>
            <a:off x="4900442" y="2840369"/>
            <a:ext cx="42800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fr-FR" altLang="x-none" sz="1800" dirty="0" err="1">
                <a:solidFill>
                  <a:srgbClr val="00509C"/>
                </a:solidFill>
                <a:latin typeface="Calibri" charset="0"/>
              </a:rPr>
              <a:t>Aract</a:t>
            </a:r>
            <a:r>
              <a:rPr lang="fr-FR" altLang="x-none" sz="1800" dirty="0">
                <a:solidFill>
                  <a:srgbClr val="00509C"/>
                </a:solidFill>
                <a:latin typeface="Calibri" charset="0"/>
              </a:rPr>
              <a:t> Centre-Val de Loire  </a:t>
            </a:r>
          </a:p>
          <a:p>
            <a:pPr algn="ctr"/>
            <a:r>
              <a:rPr lang="fr-FR" altLang="x-none" sz="1800" dirty="0" smtClean="0">
                <a:solidFill>
                  <a:srgbClr val="00509C"/>
                </a:solidFill>
                <a:latin typeface="Calibri" charset="0"/>
              </a:rPr>
              <a:t>43 avenue de Paris - </a:t>
            </a:r>
            <a:r>
              <a:rPr lang="fr-FR" altLang="x-none" sz="1800" dirty="0">
                <a:solidFill>
                  <a:srgbClr val="00509C"/>
                </a:solidFill>
                <a:latin typeface="Calibri" charset="0"/>
              </a:rPr>
              <a:t>45 000 ORLEANS</a:t>
            </a:r>
          </a:p>
          <a:p>
            <a:pPr algn="ctr"/>
            <a:r>
              <a:rPr lang="fr-FR" altLang="x-none" sz="1800" dirty="0">
                <a:solidFill>
                  <a:srgbClr val="00509C"/>
                </a:solidFill>
                <a:latin typeface="Calibri" charset="0"/>
              </a:rPr>
              <a:t>Tél: 02 38 42 20 60 </a:t>
            </a:r>
            <a:r>
              <a:rPr lang="fr-FR" altLang="x-none" sz="1800" dirty="0">
                <a:solidFill>
                  <a:srgbClr val="003366"/>
                </a:solidFill>
                <a:latin typeface="Calibri" charset="0"/>
                <a:hlinkClick r:id="rId3"/>
              </a:rPr>
              <a:t>www.centre.aract.fr</a:t>
            </a:r>
            <a:endParaRPr lang="fr-FR" altLang="x-none" sz="1800" dirty="0">
              <a:solidFill>
                <a:srgbClr val="003366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u contenu 2"/>
          <p:cNvSpPr>
            <a:spLocks noGrp="1"/>
          </p:cNvSpPr>
          <p:nvPr>
            <p:ph type="body" idx="1"/>
          </p:nvPr>
        </p:nvSpPr>
        <p:spPr>
          <a:xfrm>
            <a:off x="373048" y="2420888"/>
            <a:ext cx="8231400" cy="4248472"/>
          </a:xfrm>
        </p:spPr>
        <p:txBody>
          <a:bodyPr/>
          <a:lstStyle/>
          <a:p>
            <a:pPr lvl="1" algn="just">
              <a:spcBef>
                <a:spcPts val="600"/>
              </a:spcBef>
            </a:pPr>
            <a:r>
              <a:rPr lang="fr-FR" altLang="x-none" sz="2200" dirty="0" smtClean="0">
                <a:latin typeface="Calibri" charset="0"/>
              </a:rPr>
              <a:t>Travaux de l’HAS en partenariat avec l’ANACT 2010 - 2013</a:t>
            </a:r>
          </a:p>
          <a:p>
            <a:r>
              <a:rPr lang="fr-FR" sz="1800" dirty="0"/>
              <a:t>Trois ans de travaux sur la QVT dans les établissements de soins, ayant impliqués </a:t>
            </a:r>
            <a:r>
              <a:rPr lang="fr-FR" sz="1800" dirty="0" smtClean="0"/>
              <a:t>: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Des </a:t>
            </a:r>
            <a:r>
              <a:rPr lang="fr-FR" dirty="0"/>
              <a:t>organisations syndicales 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Des </a:t>
            </a:r>
            <a:r>
              <a:rPr lang="fr-FR" dirty="0"/>
              <a:t>établissements de santé 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Des </a:t>
            </a:r>
            <a:r>
              <a:rPr lang="fr-FR" dirty="0"/>
              <a:t>experts </a:t>
            </a:r>
          </a:p>
          <a:p>
            <a:r>
              <a:rPr lang="fr-FR" sz="1800" dirty="0"/>
              <a:t>Des constats établis: </a:t>
            </a:r>
            <a:endParaRPr lang="fr-FR" sz="1800" dirty="0" smtClean="0"/>
          </a:p>
          <a:p>
            <a:pPr>
              <a:buFont typeface="Arial" charset="0"/>
              <a:buChar char="•"/>
            </a:pPr>
            <a:r>
              <a:rPr lang="fr-FR" dirty="0" smtClean="0"/>
              <a:t>la QVT répond à une demande des professionnels 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Liens établis entre la QVT et la bientraitance / la qualité et sécurité des soins : </a:t>
            </a:r>
            <a:r>
              <a:rPr lang="fr-FR" altLang="x-none" dirty="0" smtClean="0"/>
              <a:t>La QVT, une condition pour la performance des établissements de santé et la qualité des soins</a:t>
            </a:r>
          </a:p>
          <a:p>
            <a:r>
              <a:rPr lang="fr-FR" altLang="x-none" sz="1800" dirty="0"/>
              <a:t>Le cluster social : Soutenir des apprentissages et accompagner les démarches des établissements</a:t>
            </a:r>
          </a:p>
          <a:p>
            <a:pPr>
              <a:buFont typeface="Arial" charset="0"/>
              <a:buChar char="•"/>
            </a:pPr>
            <a:endParaRPr lang="fr-FR" altLang="x-none" sz="1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038222" y="1268760"/>
            <a:ext cx="7111139" cy="459647"/>
          </a:xfrm>
        </p:spPr>
        <p:txBody>
          <a:bodyPr/>
          <a:lstStyle/>
          <a:p>
            <a:r>
              <a:rPr lang="fr-FR" dirty="0" smtClean="0"/>
              <a:t>PRESENTATION DU PROJET NATIONAL</a:t>
            </a:r>
            <a:endParaRPr lang="fr-FR" dirty="0"/>
          </a:p>
          <a:p>
            <a:r>
              <a:rPr lang="fr-FR" dirty="0" smtClean="0"/>
              <a:t>Fabriquer la QVT : une invitation à innover</a:t>
            </a:r>
          </a:p>
        </p:txBody>
      </p:sp>
    </p:spTree>
    <p:extLst>
      <p:ext uri="{BB962C8B-B14F-4D97-AF65-F5344CB8AC3E}">
        <p14:creationId xmlns:p14="http://schemas.microsoft.com/office/powerpoint/2010/main" val="524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u contenu 2"/>
          <p:cNvSpPr>
            <a:spLocks noGrp="1"/>
          </p:cNvSpPr>
          <p:nvPr>
            <p:ph type="body" idx="1"/>
          </p:nvPr>
        </p:nvSpPr>
        <p:spPr>
          <a:xfrm>
            <a:off x="251520" y="2780928"/>
            <a:ext cx="8303959" cy="4248472"/>
          </a:xfrm>
        </p:spPr>
        <p:txBody>
          <a:bodyPr/>
          <a:lstStyle/>
          <a:p>
            <a:pPr lvl="1" algn="just">
              <a:spcBef>
                <a:spcPts val="0"/>
              </a:spcBef>
            </a:pPr>
            <a:r>
              <a:rPr lang="fr-FR" altLang="x-none" sz="2200" dirty="0" smtClean="0">
                <a:latin typeface="Calibri" charset="0"/>
              </a:rPr>
              <a:t>Processus de sélection des établissements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fr-FR" altLang="x-none" sz="1800" dirty="0" smtClean="0">
                <a:latin typeface="Calibri" charset="0"/>
              </a:rPr>
              <a:t>16 établissements se sont manifestés à partir de mi-janvier 2017 lors de l’appel à manifestation d’intérêt</a:t>
            </a:r>
          </a:p>
          <a:p>
            <a:pPr lvl="1" algn="just">
              <a:spcBef>
                <a:spcPts val="0"/>
              </a:spcBef>
            </a:pPr>
            <a:r>
              <a:rPr lang="fr-FR" altLang="x-none" sz="2200" dirty="0" smtClean="0">
                <a:latin typeface="Calibri" charset="0"/>
              </a:rPr>
              <a:t>7 établissements retenus, prenant en compte :</a:t>
            </a:r>
          </a:p>
          <a:p>
            <a:pPr>
              <a:spcBef>
                <a:spcPts val="0"/>
              </a:spcBef>
            </a:pPr>
            <a:r>
              <a:rPr lang="fr-FR" altLang="x-none" sz="1800" dirty="0" smtClean="0">
                <a:latin typeface="Calibri" charset="0"/>
              </a:rPr>
              <a:t>Le contenu des projets présentés par les établissements, le lien fait entre QVT et Bientraitance, la </a:t>
            </a:r>
            <a:r>
              <a:rPr lang="fr-FR" sz="1800" dirty="0" smtClean="0">
                <a:latin typeface="Calibri" charset="0"/>
              </a:rPr>
              <a:t>formalisation </a:t>
            </a:r>
            <a:r>
              <a:rPr lang="fr-FR" sz="1800" dirty="0">
                <a:latin typeface="Calibri" charset="0"/>
              </a:rPr>
              <a:t>de l’engagement d’un trinôme dans le cluster via la signature de la lettre </a:t>
            </a:r>
            <a:r>
              <a:rPr lang="fr-FR" sz="1800" dirty="0" smtClean="0">
                <a:latin typeface="Calibri" charset="0"/>
              </a:rPr>
              <a:t>d’engagement</a:t>
            </a:r>
            <a:endParaRPr lang="fr-FR" sz="1800" dirty="0">
              <a:latin typeface="Calibri" charset="0"/>
            </a:endParaRPr>
          </a:p>
          <a:p>
            <a:pPr lvl="0"/>
            <a:r>
              <a:rPr lang="fr-FR" sz="1800" dirty="0">
                <a:latin typeface="Calibri" charset="0"/>
              </a:rPr>
              <a:t>un équilibre </a:t>
            </a:r>
            <a:r>
              <a:rPr lang="fr-FR" sz="1800" dirty="0" smtClean="0">
                <a:latin typeface="Calibri" charset="0"/>
              </a:rPr>
              <a:t>recherché </a:t>
            </a:r>
            <a:r>
              <a:rPr lang="fr-FR" sz="1800" dirty="0">
                <a:latin typeface="Calibri" charset="0"/>
              </a:rPr>
              <a:t>dans la structuration </a:t>
            </a:r>
            <a:r>
              <a:rPr lang="fr-FR" sz="1800" dirty="0" smtClean="0">
                <a:latin typeface="Calibri" charset="0"/>
              </a:rPr>
              <a:t>du cluster</a:t>
            </a:r>
            <a:r>
              <a:rPr lang="fr-FR" sz="1800" dirty="0">
                <a:latin typeface="Calibri" charset="0"/>
              </a:rPr>
              <a:t> </a:t>
            </a:r>
          </a:p>
          <a:p>
            <a:pPr lvl="0">
              <a:buFont typeface="Arial" charset="0"/>
              <a:buChar char="•"/>
            </a:pPr>
            <a:r>
              <a:rPr lang="fr-FR" dirty="0" smtClean="0"/>
              <a:t>public </a:t>
            </a:r>
            <a:r>
              <a:rPr lang="fr-FR" dirty="0"/>
              <a:t>/ privé / ESPIC</a:t>
            </a:r>
          </a:p>
          <a:p>
            <a:pPr lvl="0">
              <a:buFont typeface="Arial" charset="0"/>
              <a:buChar char="•"/>
            </a:pPr>
            <a:r>
              <a:rPr lang="fr-FR" dirty="0"/>
              <a:t>sanitaire / médico-social</a:t>
            </a:r>
          </a:p>
          <a:p>
            <a:pPr lvl="0">
              <a:buFont typeface="Arial" charset="0"/>
              <a:buChar char="•"/>
            </a:pPr>
            <a:r>
              <a:rPr lang="fr-FR" dirty="0"/>
              <a:t>géographique (les 6 départements de la région sont représentés</a:t>
            </a:r>
            <a:r>
              <a:rPr lang="fr-FR" dirty="0" smtClean="0"/>
              <a:t>)</a:t>
            </a:r>
            <a:endParaRPr lang="fr-FR" dirty="0"/>
          </a:p>
          <a:p>
            <a:pPr algn="just"/>
            <a:endParaRPr lang="fr-FR" altLang="x-none" sz="1800" dirty="0">
              <a:latin typeface="Calibri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038222" y="1268760"/>
            <a:ext cx="7111139" cy="459647"/>
          </a:xfrm>
        </p:spPr>
        <p:txBody>
          <a:bodyPr/>
          <a:lstStyle/>
          <a:p>
            <a:r>
              <a:rPr lang="fr-FR" dirty="0" smtClean="0"/>
              <a:t>DECLINAISON REGIONALE</a:t>
            </a:r>
          </a:p>
          <a:p>
            <a:r>
              <a:rPr lang="fr-FR" dirty="0" smtClean="0"/>
              <a:t>Thématique Cluster 2017 : Bientraitance et Qualité de Vie au Travail en Région Centre Val de Loire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00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393F-DF25-ED46-BAE6-2468C405437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08086" y="1423033"/>
            <a:ext cx="7111139" cy="459647"/>
          </a:xfrm>
        </p:spPr>
        <p:txBody>
          <a:bodyPr/>
          <a:lstStyle/>
          <a:p>
            <a:r>
              <a:rPr lang="fr-FR" dirty="0"/>
              <a:t>Qu’est-ce qu’un cluster social ? </a:t>
            </a:r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59024" y="2276872"/>
            <a:ext cx="8784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solidFill>
                  <a:srgbClr val="595959"/>
                </a:solidFill>
                <a:latin typeface="Calibri" charset="0"/>
                <a:ea typeface="MS PGothic" charset="-128"/>
                <a:cs typeface="Helvetica"/>
              </a:rPr>
              <a:t>Une </a:t>
            </a:r>
            <a:r>
              <a:rPr lang="fr-FR" sz="1800" dirty="0">
                <a:solidFill>
                  <a:srgbClr val="595959"/>
                </a:solidFill>
                <a:latin typeface="Calibri" charset="0"/>
                <a:ea typeface="MS PGothic" charset="-128"/>
                <a:cs typeface="Helvetica"/>
              </a:rPr>
              <a:t>méthode développée et mise en œuvre par le réseau </a:t>
            </a:r>
            <a:r>
              <a:rPr lang="fr-FR" sz="1800" dirty="0" err="1">
                <a:solidFill>
                  <a:srgbClr val="595959"/>
                </a:solidFill>
                <a:latin typeface="Calibri" charset="0"/>
                <a:ea typeface="MS PGothic" charset="-128"/>
                <a:cs typeface="Helvetica"/>
              </a:rPr>
              <a:t>Anact</a:t>
            </a:r>
            <a:r>
              <a:rPr lang="fr-FR" sz="1800" dirty="0">
                <a:solidFill>
                  <a:srgbClr val="595959"/>
                </a:solidFill>
                <a:latin typeface="Calibri" charset="0"/>
                <a:ea typeface="MS PGothic" charset="-128"/>
                <a:cs typeface="Helvetica"/>
              </a:rPr>
              <a:t> – </a:t>
            </a:r>
            <a:r>
              <a:rPr lang="fr-FR" sz="1800" dirty="0" err="1">
                <a:solidFill>
                  <a:srgbClr val="595959"/>
                </a:solidFill>
                <a:latin typeface="Calibri" charset="0"/>
                <a:ea typeface="MS PGothic" charset="-128"/>
                <a:cs typeface="Helvetica"/>
              </a:rPr>
              <a:t>Aract</a:t>
            </a:r>
            <a:r>
              <a:rPr lang="fr-FR" sz="1800" dirty="0">
                <a:solidFill>
                  <a:srgbClr val="595959"/>
                </a:solidFill>
                <a:latin typeface="Calibri" charset="0"/>
                <a:ea typeface="MS PGothic" charset="-128"/>
                <a:cs typeface="Helvetica"/>
              </a:rPr>
              <a:t>, qui présente 3 caractéristiques : </a:t>
            </a:r>
          </a:p>
          <a:p>
            <a:pPr marL="342900" indent="-342900">
              <a:buFont typeface="Arial" charset="0"/>
              <a:buChar char="•"/>
            </a:pPr>
            <a:r>
              <a:rPr lang="fr-FR" sz="1800" dirty="0" smtClean="0">
                <a:solidFill>
                  <a:srgbClr val="595959"/>
                </a:solidFill>
                <a:latin typeface="Calibri" charset="0"/>
                <a:ea typeface="MS PGothic" charset="-128"/>
                <a:cs typeface="Helvetica"/>
              </a:rPr>
              <a:t>Une </a:t>
            </a:r>
            <a:r>
              <a:rPr lang="fr-FR" sz="1800" dirty="0">
                <a:solidFill>
                  <a:srgbClr val="595959"/>
                </a:solidFill>
                <a:latin typeface="Calibri" charset="0"/>
                <a:ea typeface="MS PGothic" charset="-128"/>
                <a:cs typeface="Helvetica"/>
              </a:rPr>
              <a:t>action collective comprenant des travaux intersessions, avec un appui individuel </a:t>
            </a:r>
          </a:p>
          <a:p>
            <a:pPr marL="342900" indent="-342900">
              <a:buFont typeface="Arial" charset="0"/>
              <a:buChar char="•"/>
            </a:pPr>
            <a:r>
              <a:rPr lang="fr-FR" sz="1800" dirty="0">
                <a:solidFill>
                  <a:srgbClr val="595959"/>
                </a:solidFill>
                <a:latin typeface="Calibri" charset="0"/>
                <a:ea typeface="MS PGothic" charset="-128"/>
                <a:cs typeface="Helvetica"/>
              </a:rPr>
              <a:t>Paritarisme et concertation </a:t>
            </a:r>
          </a:p>
          <a:p>
            <a:pPr marL="342900" indent="-342900">
              <a:buFont typeface="Arial" charset="0"/>
              <a:buChar char="•"/>
            </a:pPr>
            <a:r>
              <a:rPr lang="fr-FR" sz="1800" dirty="0">
                <a:solidFill>
                  <a:srgbClr val="595959"/>
                </a:solidFill>
                <a:latin typeface="Calibri" charset="0"/>
                <a:ea typeface="MS PGothic" charset="-128"/>
                <a:cs typeface="Helvetica"/>
              </a:rPr>
              <a:t>Expérimentations à partir des projets de transformation concrets des établissements </a:t>
            </a:r>
          </a:p>
          <a:p>
            <a:pPr marL="342900" indent="-342900">
              <a:buFont typeface="Arial" charset="0"/>
              <a:buChar char="•"/>
            </a:pPr>
            <a:endParaRPr lang="fr-FR" sz="1800" dirty="0">
              <a:solidFill>
                <a:srgbClr val="595959"/>
              </a:solidFill>
              <a:latin typeface="Calibri" charset="0"/>
              <a:ea typeface="MS PGothic" charset="-128"/>
              <a:cs typeface="Helvetica"/>
            </a:endParaRPr>
          </a:p>
          <a:p>
            <a:r>
              <a:rPr lang="fr-FR" sz="1800" dirty="0" smtClean="0">
                <a:solidFill>
                  <a:srgbClr val="595959"/>
                </a:solidFill>
                <a:latin typeface="Calibri" charset="0"/>
                <a:ea typeface="MS PGothic" charset="-128"/>
                <a:cs typeface="Helvetica"/>
              </a:rPr>
              <a:t>Apports </a:t>
            </a:r>
            <a:r>
              <a:rPr lang="fr-FR" sz="1800" dirty="0">
                <a:solidFill>
                  <a:srgbClr val="595959"/>
                </a:solidFill>
                <a:latin typeface="Calibri" charset="0"/>
                <a:ea typeface="MS PGothic" charset="-128"/>
                <a:cs typeface="Helvetica"/>
              </a:rPr>
              <a:t>formatifs et outillage, en vue d’une production d’états des lieux, de priorisation, de construction d’expérimentations et d’évaluation en continue. </a:t>
            </a:r>
            <a:endParaRPr lang="fr-FR" sz="1800" dirty="0" smtClean="0">
              <a:solidFill>
                <a:srgbClr val="595959"/>
              </a:solidFill>
              <a:latin typeface="Calibri" charset="0"/>
              <a:ea typeface="MS PGothic" charset="-128"/>
              <a:cs typeface="Helvetica"/>
            </a:endParaRPr>
          </a:p>
          <a:p>
            <a:endParaRPr lang="fr-FR" sz="1800" dirty="0">
              <a:solidFill>
                <a:srgbClr val="595959"/>
              </a:solidFill>
              <a:latin typeface="Calibri" charset="0"/>
              <a:ea typeface="MS PGothic" charset="-128"/>
              <a:cs typeface="Helvetica"/>
            </a:endParaRPr>
          </a:p>
          <a:p>
            <a:r>
              <a:rPr lang="fr-FR" sz="1800" dirty="0" smtClean="0">
                <a:solidFill>
                  <a:srgbClr val="595959"/>
                </a:solidFill>
                <a:latin typeface="Calibri" charset="0"/>
                <a:ea typeface="MS PGothic" charset="-128"/>
                <a:cs typeface="Helvetica"/>
              </a:rPr>
              <a:t>Un </a:t>
            </a:r>
            <a:r>
              <a:rPr lang="fr-FR" sz="1800" dirty="0">
                <a:solidFill>
                  <a:srgbClr val="595959"/>
                </a:solidFill>
                <a:latin typeface="Calibri" charset="0"/>
                <a:ea typeface="MS PGothic" charset="-128"/>
                <a:cs typeface="Helvetica"/>
              </a:rPr>
              <a:t>enjeu de capitalisation avec un livrable national et régional </a:t>
            </a:r>
          </a:p>
          <a:p>
            <a:pPr marL="342900" indent="-342900">
              <a:buFont typeface="Arial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154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u contenu 2"/>
          <p:cNvSpPr>
            <a:spLocks noGrp="1"/>
          </p:cNvSpPr>
          <p:nvPr>
            <p:ph type="body" idx="1"/>
          </p:nvPr>
        </p:nvSpPr>
        <p:spPr>
          <a:xfrm>
            <a:off x="467544" y="2294940"/>
            <a:ext cx="8280920" cy="2286188"/>
          </a:xfrm>
        </p:spPr>
        <p:txBody>
          <a:bodyPr/>
          <a:lstStyle/>
          <a:p>
            <a:pPr algn="just" eaLnBrk="1" hangingPunct="1">
              <a:spcBef>
                <a:spcPts val="1800"/>
              </a:spcBef>
            </a:pPr>
            <a:r>
              <a:rPr lang="fr-FR" altLang="x-none" sz="1800" dirty="0">
                <a:latin typeface="Calibri" charset="0"/>
                <a:ea typeface="MS PGothic" charset="-128"/>
                <a:sym typeface="Wingdings" charset="2"/>
              </a:rPr>
              <a:t>Equiper les acteurs et les projets</a:t>
            </a:r>
          </a:p>
          <a:p>
            <a:pPr algn="just" eaLnBrk="1" hangingPunct="1">
              <a:spcBef>
                <a:spcPts val="1800"/>
              </a:spcBef>
            </a:pPr>
            <a:r>
              <a:rPr lang="fr-FR" altLang="x-none" sz="1800" dirty="0">
                <a:latin typeface="Calibri" charset="0"/>
                <a:ea typeface="MS PGothic" charset="-128"/>
              </a:rPr>
              <a:t>Susciter et soutenir l</a:t>
            </a:r>
            <a:r>
              <a:rPr lang="fr-FR" altLang="fr-FR" sz="1800" dirty="0">
                <a:latin typeface="Calibri" charset="0"/>
                <a:ea typeface="MS PGothic" charset="-128"/>
              </a:rPr>
              <a:t>’</a:t>
            </a:r>
            <a:r>
              <a:rPr lang="fr-FR" altLang="x-none" sz="1800" dirty="0">
                <a:latin typeface="Calibri" charset="0"/>
                <a:ea typeface="MS PGothic" charset="-128"/>
              </a:rPr>
              <a:t>émergence de nouvelles pratiques sociales dans les établissements articulant performance et qualité du travail</a:t>
            </a:r>
          </a:p>
          <a:p>
            <a:pPr algn="just" eaLnBrk="1" hangingPunct="1">
              <a:spcBef>
                <a:spcPts val="1800"/>
              </a:spcBef>
            </a:pPr>
            <a:r>
              <a:rPr lang="fr-FR" altLang="x-none" sz="1800" dirty="0">
                <a:latin typeface="Calibri" charset="0"/>
                <a:ea typeface="MS PGothic" charset="-128"/>
                <a:sym typeface="Wingdings" charset="2"/>
              </a:rPr>
              <a:t>Faire émerger des innovations socio-organisationnelles</a:t>
            </a:r>
          </a:p>
          <a:p>
            <a:pPr algn="just" eaLnBrk="1" hangingPunct="1">
              <a:spcBef>
                <a:spcPts val="1800"/>
              </a:spcBef>
            </a:pPr>
            <a:r>
              <a:rPr lang="fr-FR" altLang="x-none" sz="1800" dirty="0">
                <a:latin typeface="Calibri" charset="0"/>
                <a:ea typeface="MS PGothic" charset="-128"/>
                <a:sym typeface="Wingdings" charset="2"/>
              </a:rPr>
              <a:t>V</a:t>
            </a:r>
            <a:r>
              <a:rPr lang="fr-FR" altLang="x-none" sz="1800" dirty="0">
                <a:latin typeface="Calibri" charset="0"/>
                <a:ea typeface="MS PGothic" charset="-128"/>
              </a:rPr>
              <a:t>aloriser et diffuser les pratiques « qui fonctionnent »</a:t>
            </a:r>
          </a:p>
          <a:p>
            <a:pPr algn="just" eaLnBrk="1" hangingPunct="1">
              <a:spcBef>
                <a:spcPts val="1800"/>
              </a:spcBef>
            </a:pPr>
            <a:r>
              <a:rPr lang="fr-FR" altLang="x-none" sz="1800" dirty="0">
                <a:latin typeface="Calibri" charset="0"/>
                <a:ea typeface="MS PGothic" charset="-128"/>
                <a:sym typeface="Wingdings" charset="2"/>
              </a:rPr>
              <a:t>Appuyer des dynamiques territoriales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AMBITIONS ET FINALITES DU CLUSTER</a:t>
            </a: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187624" y="116632"/>
            <a:ext cx="7772400" cy="58839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altLang="x-none" sz="3200" b="1" cap="none" dirty="0" smtClean="0">
                <a:solidFill>
                  <a:schemeClr val="bg1"/>
                </a:solidFill>
                <a:latin typeface="Calibri" charset="0"/>
              </a:rPr>
              <a:t>QU</a:t>
            </a:r>
            <a:r>
              <a:rPr lang="fr-FR" altLang="fr-FR" sz="3200" b="1" cap="none" dirty="0" smtClean="0">
                <a:solidFill>
                  <a:schemeClr val="bg1"/>
                </a:solidFill>
                <a:latin typeface="Calibri" charset="0"/>
              </a:rPr>
              <a:t>’</a:t>
            </a:r>
            <a:r>
              <a:rPr lang="fr-FR" altLang="x-none" sz="3200" b="1" cap="none" dirty="0" smtClean="0">
                <a:solidFill>
                  <a:schemeClr val="bg1"/>
                </a:solidFill>
                <a:latin typeface="Calibri" charset="0"/>
              </a:rPr>
              <a:t>EST CE QU</a:t>
            </a:r>
            <a:r>
              <a:rPr lang="fr-FR" altLang="fr-FR" sz="3200" b="1" cap="none" dirty="0" smtClean="0">
                <a:solidFill>
                  <a:schemeClr val="bg1"/>
                </a:solidFill>
                <a:latin typeface="Calibri" charset="0"/>
              </a:rPr>
              <a:t>’</a:t>
            </a:r>
            <a:r>
              <a:rPr lang="fr-FR" altLang="x-none" sz="3200" b="1" cap="none" dirty="0" smtClean="0">
                <a:solidFill>
                  <a:schemeClr val="bg1"/>
                </a:solidFill>
                <a:latin typeface="Calibri" charset="0"/>
              </a:rPr>
              <a:t>UN CLUSTER ?</a:t>
            </a:r>
            <a:endParaRPr lang="fr-FR" altLang="x-none" sz="3200" b="1" cap="none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51202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556792"/>
            <a:ext cx="901858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16163112"/>
              </p:ext>
            </p:extLst>
          </p:nvPr>
        </p:nvGraphicFramePr>
        <p:xfrm>
          <a:off x="484909" y="476672"/>
          <a:ext cx="8347363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5867400" y="908720"/>
            <a:ext cx="3097213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9B3DE"/>
              </a:gs>
              <a:gs pos="100000">
                <a:srgbClr val="00348A"/>
              </a:gs>
            </a:gsLst>
            <a:lin ang="5400000"/>
          </a:gradFill>
          <a:ln w="9525">
            <a:solidFill>
              <a:srgbClr val="04357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lt1"/>
                </a:solidFill>
                <a:latin typeface="+mn-lt"/>
                <a:ea typeface="+mn-ea"/>
              </a:rPr>
              <a:t>Cluster: 1j x5 sessions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62250" y="2898081"/>
            <a:ext cx="2170113" cy="242887"/>
          </a:xfrm>
          <a:prstGeom prst="rect">
            <a:avLst/>
          </a:prstGeom>
          <a:gradFill rotWithShape="1">
            <a:gsLst>
              <a:gs pos="0">
                <a:srgbClr val="FFAB87"/>
              </a:gs>
              <a:gs pos="100000">
                <a:srgbClr val="E56400"/>
              </a:gs>
            </a:gsLst>
            <a:lin ang="5400000"/>
          </a:gradFill>
          <a:ln w="9525">
            <a:solidFill>
              <a:srgbClr val="C762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fr-FR" altLang="x-none" sz="1200">
                <a:solidFill>
                  <a:srgbClr val="FFFFFF"/>
                </a:solidFill>
                <a:latin typeface="Helvetica" charset="0"/>
              </a:rPr>
              <a:t>0,5 j par établissement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86213" y="3835772"/>
            <a:ext cx="2170112" cy="241300"/>
          </a:xfrm>
          <a:prstGeom prst="rect">
            <a:avLst/>
          </a:prstGeom>
          <a:gradFill rotWithShape="1">
            <a:gsLst>
              <a:gs pos="0">
                <a:srgbClr val="FFAB87"/>
              </a:gs>
              <a:gs pos="100000">
                <a:srgbClr val="E56400"/>
              </a:gs>
            </a:gsLst>
            <a:lin ang="5400000"/>
          </a:gradFill>
          <a:ln w="9525">
            <a:solidFill>
              <a:srgbClr val="C762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fr-FR" altLang="x-none" sz="1200">
                <a:solidFill>
                  <a:srgbClr val="FFFFFF"/>
                </a:solidFill>
                <a:latin typeface="Helvetica" charset="0"/>
              </a:rPr>
              <a:t>1 j par établissement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02250" y="4771876"/>
            <a:ext cx="2170113" cy="241300"/>
          </a:xfrm>
          <a:prstGeom prst="rect">
            <a:avLst/>
          </a:prstGeom>
          <a:gradFill rotWithShape="1">
            <a:gsLst>
              <a:gs pos="0">
                <a:srgbClr val="FFAB87"/>
              </a:gs>
              <a:gs pos="100000">
                <a:srgbClr val="E56400"/>
              </a:gs>
            </a:gsLst>
            <a:lin ang="5400000"/>
          </a:gradFill>
          <a:ln w="9525">
            <a:solidFill>
              <a:srgbClr val="C762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fr-FR" altLang="x-none" sz="1200">
                <a:solidFill>
                  <a:srgbClr val="FFFFFF"/>
                </a:solidFill>
                <a:latin typeface="Helvetica" charset="0"/>
              </a:rPr>
              <a:t>1 j par établissement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61150" y="5778400"/>
            <a:ext cx="2171700" cy="242888"/>
          </a:xfrm>
          <a:prstGeom prst="rect">
            <a:avLst/>
          </a:prstGeom>
          <a:gradFill rotWithShape="1">
            <a:gsLst>
              <a:gs pos="0">
                <a:srgbClr val="FFAB87"/>
              </a:gs>
              <a:gs pos="100000">
                <a:srgbClr val="E56400"/>
              </a:gs>
            </a:gsLst>
            <a:lin ang="5400000"/>
          </a:gradFill>
          <a:ln w="9525">
            <a:solidFill>
              <a:srgbClr val="C762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fr-FR" altLang="x-none" sz="1200">
                <a:solidFill>
                  <a:srgbClr val="FFFFFF"/>
                </a:solidFill>
                <a:latin typeface="Helvetica" charset="0"/>
              </a:rPr>
              <a:t>0,5 j par établissement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67400" y="1338932"/>
            <a:ext cx="3097213" cy="415925"/>
          </a:xfrm>
          <a:prstGeom prst="rect">
            <a:avLst/>
          </a:prstGeom>
          <a:gradFill rotWithShape="1">
            <a:gsLst>
              <a:gs pos="0">
                <a:srgbClr val="FFAB87"/>
              </a:gs>
              <a:gs pos="100000">
                <a:srgbClr val="E56400"/>
              </a:gs>
            </a:gsLst>
            <a:lin ang="5400000"/>
          </a:gradFill>
          <a:ln w="9525">
            <a:solidFill>
              <a:srgbClr val="C762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fr-FR" altLang="x-none" sz="1200">
                <a:solidFill>
                  <a:srgbClr val="FFFFFF"/>
                </a:solidFill>
                <a:latin typeface="Helvetica" charset="0"/>
              </a:rPr>
              <a:t>Appui Individuel Aract:  3j par établissement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867400" y="1842170"/>
            <a:ext cx="3132138" cy="347662"/>
          </a:xfrm>
          <a:prstGeom prst="rect">
            <a:avLst/>
          </a:prstGeom>
          <a:gradFill rotWithShape="1">
            <a:gsLst>
              <a:gs pos="0">
                <a:srgbClr val="FFE3DB"/>
              </a:gs>
              <a:gs pos="64999">
                <a:srgbClr val="FFBDA9"/>
              </a:gs>
              <a:gs pos="100000">
                <a:srgbClr val="FFA183"/>
              </a:gs>
            </a:gsLst>
            <a:lin ang="5400000" scaled="1"/>
          </a:gradFill>
          <a:ln w="9525">
            <a:solidFill>
              <a:srgbClr val="EB620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fr-FR" altLang="x-none" sz="1400">
                <a:solidFill>
                  <a:srgbClr val="000000"/>
                </a:solidFill>
                <a:latin typeface="Helvetica" charset="0"/>
              </a:rPr>
              <a:t>Cluster régional de 7 établissements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663575" y="78458"/>
            <a:ext cx="8229600" cy="688306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cap="small">
                <a:solidFill>
                  <a:srgbClr val="00509C"/>
                </a:solidFill>
                <a:latin typeface="Calibri"/>
                <a:ea typeface="ＭＳ Ｐゴシック" charset="-128"/>
                <a:cs typeface="Calibri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9C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9C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9C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9C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09C"/>
                </a:solidFill>
                <a:latin typeface="Helvetic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09C"/>
                </a:solidFill>
                <a:latin typeface="Helvetic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09C"/>
                </a:solidFill>
                <a:latin typeface="Helvetic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09C"/>
                </a:solidFill>
                <a:latin typeface="Helvetica" charset="0"/>
              </a:defRPr>
            </a:lvl9pPr>
          </a:lstStyle>
          <a:p>
            <a:pPr eaLnBrk="1" hangingPunct="1">
              <a:defRPr/>
            </a:pPr>
            <a:r>
              <a:rPr lang="fr-FR" cap="none" dirty="0" smtClean="0">
                <a:solidFill>
                  <a:schemeClr val="bg1"/>
                </a:solidFill>
                <a:latin typeface="Calibri" charset="0"/>
                <a:ea typeface="+mj-ea"/>
                <a:cs typeface="+mj-cs"/>
              </a:rPr>
              <a:t>PROGRAMME DU CLUSTER</a:t>
            </a:r>
            <a:endParaRPr lang="fr-FR" cap="none" dirty="0">
              <a:solidFill>
                <a:schemeClr val="bg1"/>
              </a:solidFill>
              <a:latin typeface="Calibri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enjeux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916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568952" cy="2286188"/>
          </a:xfrm>
        </p:spPr>
        <p:txBody>
          <a:bodyPr>
            <a:noAutofit/>
          </a:bodyPr>
          <a:lstStyle/>
          <a:p>
            <a:r>
              <a:rPr lang="fr-FR" sz="1600" b="1" dirty="0" smtClean="0"/>
              <a:t>Une approche renouvelée des questions du travail et de la santé</a:t>
            </a:r>
          </a:p>
          <a:p>
            <a:pPr lvl="1"/>
            <a:r>
              <a:rPr lang="fr-FR" sz="1400" dirty="0" smtClean="0"/>
              <a:t>Une </a:t>
            </a:r>
            <a:r>
              <a:rPr lang="fr-FR" sz="1400" dirty="0"/>
              <a:t>approche du travail dans sa globalité</a:t>
            </a:r>
          </a:p>
          <a:p>
            <a:pPr lvl="1"/>
            <a:r>
              <a:rPr lang="fr-FR" sz="1400" dirty="0" smtClean="0"/>
              <a:t>Lien qualité du travail et qualité de service</a:t>
            </a:r>
          </a:p>
          <a:p>
            <a:pPr lvl="1"/>
            <a:r>
              <a:rPr lang="fr-FR" sz="1400" dirty="0" smtClean="0"/>
              <a:t>Multiples champs d’ actions mis en cohérence</a:t>
            </a:r>
          </a:p>
          <a:p>
            <a:pPr lvl="1"/>
            <a:endParaRPr lang="fr-FR" sz="1400" dirty="0" smtClean="0"/>
          </a:p>
          <a:p>
            <a:r>
              <a:rPr lang="fr-FR" sz="1600" b="1" dirty="0" smtClean="0"/>
              <a:t>Dimension expérimentale : </a:t>
            </a:r>
            <a:r>
              <a:rPr lang="fr-FR" sz="1600" dirty="0" smtClean="0"/>
              <a:t>un cadre </a:t>
            </a:r>
            <a:r>
              <a:rPr lang="fr-FR" sz="1600" dirty="0" smtClean="0"/>
              <a:t>pour </a:t>
            </a:r>
            <a:r>
              <a:rPr lang="fr-FR" sz="1600" dirty="0" smtClean="0"/>
              <a:t>expérimenter  et réappropriation  locale nécessaire </a:t>
            </a:r>
            <a:r>
              <a:rPr lang="fr-FR" sz="1600" dirty="0"/>
              <a:t>liée </a:t>
            </a:r>
            <a:r>
              <a:rPr lang="fr-FR" sz="1600" dirty="0" smtClean="0"/>
              <a:t>au contexte.</a:t>
            </a:r>
          </a:p>
          <a:p>
            <a:r>
              <a:rPr lang="fr-FR" sz="1600" b="1" dirty="0" smtClean="0"/>
              <a:t>Accent mis </a:t>
            </a:r>
            <a:r>
              <a:rPr lang="fr-FR" sz="1600" dirty="0" smtClean="0"/>
              <a:t>: </a:t>
            </a:r>
          </a:p>
          <a:p>
            <a:pPr lvl="1"/>
            <a:r>
              <a:rPr lang="fr-FR" sz="1400" dirty="0"/>
              <a:t>le diagnostic </a:t>
            </a:r>
            <a:r>
              <a:rPr lang="fr-FR" sz="1400" dirty="0" smtClean="0"/>
              <a:t>partagé, l’accord de méthode, la construction dans le cadre du dialogue social,</a:t>
            </a:r>
          </a:p>
          <a:p>
            <a:pPr lvl="1"/>
            <a:r>
              <a:rPr lang="fr-FR" sz="1400" dirty="0"/>
              <a:t>l</a:t>
            </a:r>
            <a:r>
              <a:rPr lang="fr-FR" sz="1400" dirty="0" smtClean="0"/>
              <a:t>’expression des agents sur leur travail et leur participation</a:t>
            </a:r>
          </a:p>
          <a:p>
            <a:pPr lvl="1"/>
            <a:r>
              <a:rPr lang="fr-FR" sz="1400" dirty="0"/>
              <a:t>l</a:t>
            </a:r>
            <a:r>
              <a:rPr lang="fr-FR" sz="1400" dirty="0" smtClean="0"/>
              <a:t>’encadrement : appui à ses missions et implication </a:t>
            </a:r>
          </a:p>
          <a:p>
            <a:pPr lvl="1"/>
            <a:r>
              <a:rPr lang="fr-FR" sz="1400" dirty="0"/>
              <a:t>l</a:t>
            </a:r>
            <a:r>
              <a:rPr lang="fr-FR" sz="1400" dirty="0" smtClean="0"/>
              <a:t>a conduite des changements, l’intégration dans les projets </a:t>
            </a:r>
          </a:p>
          <a:p>
            <a:pPr lvl="1"/>
            <a:r>
              <a:rPr lang="fr-FR" sz="1400" dirty="0"/>
              <a:t>l</a:t>
            </a:r>
            <a:r>
              <a:rPr lang="fr-FR" sz="1400" dirty="0" smtClean="0"/>
              <a:t>’équilibre temps de travail/temps non </a:t>
            </a:r>
            <a:r>
              <a:rPr lang="fr-FR" sz="1400" dirty="0" smtClean="0"/>
              <a:t>professionnel</a:t>
            </a:r>
            <a:endParaRPr lang="fr-FR" dirty="0" smtClean="0"/>
          </a:p>
          <a:p>
            <a:r>
              <a:rPr lang="fr-FR" sz="1600" dirty="0" smtClean="0"/>
              <a:t>L’accord constitue une étape supplémentaire aux négociations santé, RPS, égalité professionnelle…</a:t>
            </a:r>
          </a:p>
          <a:p>
            <a:r>
              <a:rPr lang="fr-FR" sz="1600" b="1" dirty="0" smtClean="0"/>
              <a:t>QVT : pas un nouveau thème… mais le cadre d’une démarche visant à rendre le sujet du travail plus au cœur des </a:t>
            </a:r>
            <a:r>
              <a:rPr lang="fr-FR" sz="1600" b="1" dirty="0" smtClean="0"/>
              <a:t>transformations</a:t>
            </a:r>
            <a:endParaRPr lang="fr-FR" sz="800" i="1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590872" y="173707"/>
            <a:ext cx="8229600" cy="735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UNE DÉMARCHE QVT…  SECTEUR PRIVÉ ou PUBLIC 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act2015">
  <a:themeElements>
    <a:clrScheme name="Anact2015">
      <a:dk1>
        <a:srgbClr val="312B6B"/>
      </a:dk1>
      <a:lt1>
        <a:sysClr val="window" lastClr="FFFFFF"/>
      </a:lt1>
      <a:dk2>
        <a:srgbClr val="312B6B"/>
      </a:dk2>
      <a:lt2>
        <a:srgbClr val="FFFFFF"/>
      </a:lt2>
      <a:accent1>
        <a:srgbClr val="312B6B"/>
      </a:accent1>
      <a:accent2>
        <a:srgbClr val="28B8CE"/>
      </a:accent2>
      <a:accent3>
        <a:srgbClr val="B91267"/>
      </a:accent3>
      <a:accent4>
        <a:srgbClr val="E94E24"/>
      </a:accent4>
      <a:accent5>
        <a:srgbClr val="E0AD00"/>
      </a:accent5>
      <a:accent6>
        <a:srgbClr val="DEDC00"/>
      </a:accent6>
      <a:hlink>
        <a:srgbClr val="28B8CE"/>
      </a:hlink>
      <a:folHlink>
        <a:srgbClr val="C3E5ED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SystemX:Applications:Microsoft Office X:Modèles:Mes modèles:2 modèle ANACT Réseau.pot</Template>
  <TotalTime>20672</TotalTime>
  <Words>772</Words>
  <Application>Microsoft Macintosh PowerPoint</Application>
  <PresentationFormat>Transparent</PresentationFormat>
  <Paragraphs>109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Calibri</vt:lpstr>
      <vt:lpstr>Helvetica</vt:lpstr>
      <vt:lpstr>MS PGothic</vt:lpstr>
      <vt:lpstr>ＭＳ Ｐゴシック</vt:lpstr>
      <vt:lpstr>Times New Roman</vt:lpstr>
      <vt:lpstr>Verdana</vt:lpstr>
      <vt:lpstr>Wingdings</vt:lpstr>
      <vt:lpstr>Arial</vt:lpstr>
      <vt:lpstr>Anact2015</vt:lpstr>
      <vt:lpstr>CLUSTER SOCIAL   Bientraitance et Qualité de Vie au Travail en région Centre-Val de Loire</vt:lpstr>
      <vt:lpstr>Présentation PowerPoint</vt:lpstr>
      <vt:lpstr>Présentation PowerPoint</vt:lpstr>
      <vt:lpstr>Présentation PowerPoint</vt:lpstr>
      <vt:lpstr>Présentation PowerPoint</vt:lpstr>
      <vt:lpstr>QU’EST CE QU’UN CLUSTER ?</vt:lpstr>
      <vt:lpstr>Présentation PowerPoint</vt:lpstr>
      <vt:lpstr>Les enjeux</vt:lpstr>
      <vt:lpstr>UNE DÉMARCHE QVT…  SECTEUR PRIVÉ ou PUBLIC </vt:lpstr>
      <vt:lpstr>Présentation PowerPoint</vt:lpstr>
      <vt:lpstr>Merci de votre attention</vt:lpstr>
    </vt:vector>
  </TitlesOfParts>
  <Manager/>
  <Company>뿿촰뿿첐ҴÐȰ珬뿿_</Company>
  <LinksUpToDate>false</LinksUpToDate>
  <SharedDoc>false</SharedDoc>
  <HyperlinkBase/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subject/>
  <dc:creator>ANACT ANACT</dc:creator>
  <cp:keywords/>
  <dc:description/>
  <cp:lastModifiedBy>p.nom</cp:lastModifiedBy>
  <cp:revision>307</cp:revision>
  <cp:lastPrinted>2017-05-15T15:54:22Z</cp:lastPrinted>
  <dcterms:created xsi:type="dcterms:W3CDTF">2012-04-17T08:28:22Z</dcterms:created>
  <dcterms:modified xsi:type="dcterms:W3CDTF">2017-06-12T16:23:41Z</dcterms:modified>
  <cp:category/>
</cp:coreProperties>
</file>